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8.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9.xml" ContentType="application/vnd.openxmlformats-officedocument.presentationml.slide+xml"/>
  <Override PartName="/ppt/slides/slide27.xml" ContentType="application/vnd.openxmlformats-officedocument.presentationml.slide+xml"/>
  <Override PartName="/ppt/slides/slide31.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30.xml" ContentType="application/vnd.openxmlformats-officedocument.presentationml.slide+xml"/>
  <Override PartName="/ppt/slides/slide46.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45.xml" ContentType="application/vnd.openxmlformats-officedocument.presentationml.slide+xml"/>
  <Override PartName="/ppt/slides/slide58.xml" ContentType="application/vnd.openxmlformats-officedocument.presentationml.slide+xml"/>
  <Override PartName="/ppt/slides/slide4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6.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5.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notesSlides/notesSlide26.xml" ContentType="application/vnd.openxmlformats-officedocument.presentationml.notesSlide+xml"/>
  <Override PartName="/ppt/notesSlides/notesSlide30.xml" ContentType="application/vnd.openxmlformats-officedocument.presentationml.notesSlide+xml"/>
  <Override PartName="/ppt/notesSlides/notesSlide3.xml" ContentType="application/vnd.openxmlformats-officedocument.presentationml.notesSlide+xml"/>
  <Override PartName="/ppt/notesSlides/notesSlide31.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12.xml" ContentType="application/vnd.openxmlformats-officedocument.presentationml.notesSlide+xml"/>
  <Override PartName="/ppt/notesSlides/notesSlide33.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37.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36.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slideLayouts/slideLayout7.xml" ContentType="application/vnd.openxmlformats-officedocument.presentationml.slideLayout+xml"/>
  <Override PartName="/ppt/notesSlides/notesSlide48.xml" ContentType="application/vnd.openxmlformats-officedocument.presentationml.notesSlide+xml"/>
  <Override PartName="/ppt/notesSlides/notesSlide39.xml" ContentType="application/vnd.openxmlformats-officedocument.presentationml.notesSlide+xml"/>
  <Override PartName="/ppt/slideLayouts/slideLayout10.xml" ContentType="application/vnd.openxmlformats-officedocument.presentationml.slideLayout+xml"/>
  <Override PartName="/ppt/notesSlides/notesSlide47.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38.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6.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ppt/revisionInfo.xml" ContentType="application/vnd.ms-powerpoint.revisioninfo+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256" r:id="rId2"/>
    <p:sldId id="257" r:id="rId3"/>
    <p:sldId id="258" r:id="rId4"/>
    <p:sldId id="259" r:id="rId5"/>
    <p:sldId id="323" r:id="rId6"/>
    <p:sldId id="322" r:id="rId7"/>
    <p:sldId id="321" r:id="rId8"/>
    <p:sldId id="320" r:id="rId9"/>
    <p:sldId id="319" r:id="rId10"/>
    <p:sldId id="260" r:id="rId11"/>
    <p:sldId id="261" r:id="rId12"/>
    <p:sldId id="262" r:id="rId13"/>
    <p:sldId id="263" r:id="rId14"/>
    <p:sldId id="264" r:id="rId15"/>
    <p:sldId id="265" r:id="rId16"/>
    <p:sldId id="271" r:id="rId17"/>
    <p:sldId id="272" r:id="rId18"/>
    <p:sldId id="273" r:id="rId19"/>
    <p:sldId id="274" r:id="rId20"/>
    <p:sldId id="275" r:id="rId21"/>
    <p:sldId id="276" r:id="rId22"/>
    <p:sldId id="279" r:id="rId23"/>
    <p:sldId id="314" r:id="rId24"/>
    <p:sldId id="313" r:id="rId25"/>
    <p:sldId id="318" r:id="rId26"/>
    <p:sldId id="317" r:id="rId27"/>
    <p:sldId id="316" r:id="rId28"/>
    <p:sldId id="315" r:id="rId29"/>
    <p:sldId id="277" r:id="rId30"/>
    <p:sldId id="278" r:id="rId31"/>
    <p:sldId id="324"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2" roundtripDataSignature="AMtx7mhBUbhVyGZ0kVF0b0nIDfqI58MV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0FFF84-C452-A975-B813-22E4BC368A57}" v="221" dt="2023-09-09T04:50:13.670"/>
    <p1510:client id="{BC2AA542-BB47-D3DE-D039-93FB2C443064}" v="328" dt="2023-09-26T04:35:53.490"/>
    <p1510:client id="{C3C6DA0B-A527-A5F0-99BF-1D1239378130}" v="25" dt="2023-09-27T05:35:27.191"/>
  </p1510:revLst>
</p1510:revInfo>
</file>

<file path=ppt/tableStyles.xml><?xml version="1.0" encoding="utf-8"?>
<a:tblStyleLst xmlns:a="http://schemas.openxmlformats.org/drawingml/2006/main" def="{AF2AA1ED-CDAB-4723-8D0D-E73FF953EF1F}">
  <a:tblStyle styleId="{AF2AA1ED-CDAB-4723-8D0D-E73FF953EF1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31" autoAdjust="0"/>
    <p:restoredTop sz="94660"/>
  </p:normalViewPr>
  <p:slideViewPr>
    <p:cSldViewPr snapToGrid="0">
      <p:cViewPr varScale="1">
        <p:scale>
          <a:sx n="109" d="100"/>
          <a:sy n="109" d="100"/>
        </p:scale>
        <p:origin x="2196"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viewProps" Target="viewProps.xml"/><Relationship Id="rId79"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customschemas.google.com/relationships/presentationmetadata" Target="metadata"/><Relationship Id="rId80"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73" Type="http://schemas.openxmlformats.org/officeDocument/2006/relationships/presProps" Target="presProps.xml"/><Relationship Id="rId78"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acce71a70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acce71a70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1acce71a70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acce71a709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acce71a709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g1acce71a709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acce71a709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acce71a709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1acce71a709_0_1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acce71a709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acce71a709_0_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1acce71a709_0_2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g1a499f93b15_0_4"/>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g1a499f93b15_0_4"/>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g1a499f93b15_0_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g1a499f93b15_0_39"/>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g1a499f93b15_0_39"/>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1" name="Google Shape;51;g1a499f93b15_0_3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g1a499f93b15_0_4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4"/>
        <p:cNvGrpSpPr/>
        <p:nvPr/>
      </p:nvGrpSpPr>
      <p:grpSpPr>
        <a:xfrm>
          <a:off x="0" y="0"/>
          <a:ext cx="0" cy="0"/>
          <a:chOff x="0" y="0"/>
          <a:chExt cx="0" cy="0"/>
        </a:xfrm>
      </p:grpSpPr>
      <p:sp>
        <p:nvSpPr>
          <p:cNvPr id="55" name="Google Shape;55;g1a499f93b15_0_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6" name="Google Shape;56;g1a499f93b15_0_45"/>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57" name="Google Shape;57;g1a499f93b15_0_45"/>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8" name="Google Shape;58;g1a499f93b15_0_45"/>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g1a499f93b15_0_4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200" b="0" i="0" u="none" strike="noStrike" cap="none">
                <a:solidFill>
                  <a:srgbClr val="888888"/>
                </a:solidFill>
                <a:latin typeface="Calibri"/>
                <a:ea typeface="Calibri"/>
                <a:cs typeface="Calibri"/>
                <a:sym typeface="Calibri"/>
              </a:defRPr>
            </a:lvl1pPr>
            <a:lvl2pPr marL="0" lvl="1" indent="0" algn="r" rtl="0">
              <a:spcBef>
                <a:spcPts val="0"/>
              </a:spcBef>
              <a:buNone/>
              <a:defRPr sz="1200" b="0" i="0" u="none" strike="noStrike" cap="none">
                <a:solidFill>
                  <a:srgbClr val="888888"/>
                </a:solidFill>
                <a:latin typeface="Calibri"/>
                <a:ea typeface="Calibri"/>
                <a:cs typeface="Calibri"/>
                <a:sym typeface="Calibri"/>
              </a:defRPr>
            </a:lvl2pPr>
            <a:lvl3pPr marL="0" lvl="2" indent="0" algn="r" rtl="0">
              <a:spcBef>
                <a:spcPts val="0"/>
              </a:spcBef>
              <a:buNone/>
              <a:defRPr sz="1200" b="0" i="0" u="none" strike="noStrike" cap="none">
                <a:solidFill>
                  <a:srgbClr val="888888"/>
                </a:solidFill>
                <a:latin typeface="Calibri"/>
                <a:ea typeface="Calibri"/>
                <a:cs typeface="Calibri"/>
                <a:sym typeface="Calibri"/>
              </a:defRPr>
            </a:lvl3pPr>
            <a:lvl4pPr marL="0" lvl="3" indent="0" algn="r" rtl="0">
              <a:spcBef>
                <a:spcPts val="0"/>
              </a:spcBef>
              <a:buNone/>
              <a:defRPr sz="1200" b="0" i="0" u="none" strike="noStrike" cap="none">
                <a:solidFill>
                  <a:srgbClr val="888888"/>
                </a:solidFill>
                <a:latin typeface="Calibri"/>
                <a:ea typeface="Calibri"/>
                <a:cs typeface="Calibri"/>
                <a:sym typeface="Calibri"/>
              </a:defRPr>
            </a:lvl4pPr>
            <a:lvl5pPr marL="0" lvl="4" indent="0" algn="r" rtl="0">
              <a:spcBef>
                <a:spcPts val="0"/>
              </a:spcBef>
              <a:buNone/>
              <a:defRPr sz="1200" b="0" i="0" u="none" strike="noStrike" cap="none">
                <a:solidFill>
                  <a:srgbClr val="888888"/>
                </a:solidFill>
                <a:latin typeface="Calibri"/>
                <a:ea typeface="Calibri"/>
                <a:cs typeface="Calibri"/>
                <a:sym typeface="Calibri"/>
              </a:defRPr>
            </a:lvl5pPr>
            <a:lvl6pPr marL="0" lvl="5" indent="0" algn="r" rtl="0">
              <a:spcBef>
                <a:spcPts val="0"/>
              </a:spcBef>
              <a:buNone/>
              <a:defRPr sz="1200" b="0" i="0" u="none" strike="noStrike" cap="none">
                <a:solidFill>
                  <a:srgbClr val="888888"/>
                </a:solidFill>
                <a:latin typeface="Calibri"/>
                <a:ea typeface="Calibri"/>
                <a:cs typeface="Calibri"/>
                <a:sym typeface="Calibri"/>
              </a:defRPr>
            </a:lvl6pPr>
            <a:lvl7pPr marL="0" lvl="6" indent="0" algn="r" rtl="0">
              <a:spcBef>
                <a:spcPts val="0"/>
              </a:spcBef>
              <a:buNone/>
              <a:defRPr sz="1200" b="0" i="0" u="none" strike="noStrike" cap="none">
                <a:solidFill>
                  <a:srgbClr val="888888"/>
                </a:solidFill>
                <a:latin typeface="Calibri"/>
                <a:ea typeface="Calibri"/>
                <a:cs typeface="Calibri"/>
                <a:sym typeface="Calibri"/>
              </a:defRPr>
            </a:lvl7pPr>
            <a:lvl8pPr marL="0" lvl="7" indent="0" algn="r" rtl="0">
              <a:spcBef>
                <a:spcPts val="0"/>
              </a:spcBef>
              <a:buNone/>
              <a:defRPr sz="1200" b="0" i="0" u="none" strike="noStrike" cap="none">
                <a:solidFill>
                  <a:srgbClr val="888888"/>
                </a:solidFill>
                <a:latin typeface="Calibri"/>
                <a:ea typeface="Calibri"/>
                <a:cs typeface="Calibri"/>
                <a:sym typeface="Calibri"/>
              </a:defRPr>
            </a:lvl8pPr>
            <a:lvl9pPr marL="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0"/>
        <p:cNvGrpSpPr/>
        <p:nvPr/>
      </p:nvGrpSpPr>
      <p:grpSpPr>
        <a:xfrm>
          <a:off x="0" y="0"/>
          <a:ext cx="0" cy="0"/>
          <a:chOff x="0" y="0"/>
          <a:chExt cx="0" cy="0"/>
        </a:xfrm>
      </p:grpSpPr>
      <p:sp>
        <p:nvSpPr>
          <p:cNvPr id="61" name="Google Shape;61;g1a499f93b15_0_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2" name="Google Shape;62;g1a499f93b15_0_51"/>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1200"/>
              </a:spcBef>
              <a:spcAft>
                <a:spcPts val="0"/>
              </a:spcAft>
              <a:buClr>
                <a:schemeClr val="dk1"/>
              </a:buClr>
              <a:buSzPts val="1600"/>
              <a:buNone/>
              <a:defRPr sz="1600" b="1"/>
            </a:lvl7pPr>
            <a:lvl8pPr marL="3657600" lvl="7" indent="-228600" algn="l" rtl="0">
              <a:spcBef>
                <a:spcPts val="1200"/>
              </a:spcBef>
              <a:spcAft>
                <a:spcPts val="0"/>
              </a:spcAft>
              <a:buClr>
                <a:schemeClr val="dk1"/>
              </a:buClr>
              <a:buSzPts val="1600"/>
              <a:buNone/>
              <a:defRPr sz="1600" b="1"/>
            </a:lvl8pPr>
            <a:lvl9pPr marL="4114800" lvl="8" indent="-228600" algn="l" rtl="0">
              <a:spcBef>
                <a:spcPts val="1200"/>
              </a:spcBef>
              <a:spcAft>
                <a:spcPts val="1200"/>
              </a:spcAft>
              <a:buClr>
                <a:schemeClr val="dk1"/>
              </a:buClr>
              <a:buSzPts val="1600"/>
              <a:buNone/>
              <a:defRPr sz="1600" b="1"/>
            </a:lvl9pPr>
          </a:lstStyle>
          <a:p>
            <a:endParaRPr/>
          </a:p>
        </p:txBody>
      </p:sp>
      <p:sp>
        <p:nvSpPr>
          <p:cNvPr id="63" name="Google Shape;63;g1a499f93b15_0_51"/>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1200"/>
              </a:spcBef>
              <a:spcAft>
                <a:spcPts val="0"/>
              </a:spcAft>
              <a:buClr>
                <a:schemeClr val="dk1"/>
              </a:buClr>
              <a:buSzPts val="1600"/>
              <a:buChar char="●"/>
              <a:defRPr sz="1600"/>
            </a:lvl7pPr>
            <a:lvl8pPr marL="3657600" lvl="7" indent="-330200" algn="l" rtl="0">
              <a:spcBef>
                <a:spcPts val="1200"/>
              </a:spcBef>
              <a:spcAft>
                <a:spcPts val="0"/>
              </a:spcAft>
              <a:buClr>
                <a:schemeClr val="dk1"/>
              </a:buClr>
              <a:buSzPts val="1600"/>
              <a:buChar char="○"/>
              <a:defRPr sz="1600"/>
            </a:lvl8pPr>
            <a:lvl9pPr marL="4114800" lvl="8" indent="-330200" algn="l" rtl="0">
              <a:spcBef>
                <a:spcPts val="1200"/>
              </a:spcBef>
              <a:spcAft>
                <a:spcPts val="1200"/>
              </a:spcAft>
              <a:buClr>
                <a:schemeClr val="dk1"/>
              </a:buClr>
              <a:buSzPts val="1600"/>
              <a:buChar char="■"/>
              <a:defRPr sz="1600"/>
            </a:lvl9pPr>
          </a:lstStyle>
          <a:p>
            <a:endParaRPr/>
          </a:p>
        </p:txBody>
      </p:sp>
      <p:sp>
        <p:nvSpPr>
          <p:cNvPr id="64" name="Google Shape;64;g1a499f93b15_0_51"/>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rm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400"/>
              </a:spcBef>
              <a:spcAft>
                <a:spcPts val="0"/>
              </a:spcAft>
              <a:buClr>
                <a:schemeClr val="dk1"/>
              </a:buClr>
              <a:buSzPts val="2000"/>
              <a:buNone/>
              <a:defRPr sz="2000" b="1"/>
            </a:lvl2pPr>
            <a:lvl3pPr marL="1371600" lvl="2" indent="-228600" algn="l" rtl="0">
              <a:spcBef>
                <a:spcPts val="360"/>
              </a:spcBef>
              <a:spcAft>
                <a:spcPts val="0"/>
              </a:spcAft>
              <a:buClr>
                <a:schemeClr val="dk1"/>
              </a:buClr>
              <a:buSzPts val="1800"/>
              <a:buNone/>
              <a:defRPr sz="1800" b="1"/>
            </a:lvl3pPr>
            <a:lvl4pPr marL="1828800" lvl="3" indent="-228600" algn="l" rtl="0">
              <a:spcBef>
                <a:spcPts val="320"/>
              </a:spcBef>
              <a:spcAft>
                <a:spcPts val="0"/>
              </a:spcAft>
              <a:buClr>
                <a:schemeClr val="dk1"/>
              </a:buClr>
              <a:buSzPts val="1600"/>
              <a:buNone/>
              <a:defRPr sz="1600" b="1"/>
            </a:lvl4pPr>
            <a:lvl5pPr marL="2286000" lvl="4" indent="-228600" algn="l" rtl="0">
              <a:spcBef>
                <a:spcPts val="320"/>
              </a:spcBef>
              <a:spcAft>
                <a:spcPts val="0"/>
              </a:spcAft>
              <a:buClr>
                <a:schemeClr val="dk1"/>
              </a:buClr>
              <a:buSzPts val="1600"/>
              <a:buNone/>
              <a:defRPr sz="1600" b="1"/>
            </a:lvl5pPr>
            <a:lvl6pPr marL="2743200" lvl="5" indent="-228600" algn="l" rtl="0">
              <a:spcBef>
                <a:spcPts val="320"/>
              </a:spcBef>
              <a:spcAft>
                <a:spcPts val="0"/>
              </a:spcAft>
              <a:buClr>
                <a:schemeClr val="dk1"/>
              </a:buClr>
              <a:buSzPts val="1600"/>
              <a:buNone/>
              <a:defRPr sz="1600" b="1"/>
            </a:lvl6pPr>
            <a:lvl7pPr marL="3200400" lvl="6" indent="-228600" algn="l" rtl="0">
              <a:spcBef>
                <a:spcPts val="1200"/>
              </a:spcBef>
              <a:spcAft>
                <a:spcPts val="0"/>
              </a:spcAft>
              <a:buClr>
                <a:schemeClr val="dk1"/>
              </a:buClr>
              <a:buSzPts val="1600"/>
              <a:buNone/>
              <a:defRPr sz="1600" b="1"/>
            </a:lvl7pPr>
            <a:lvl8pPr marL="3657600" lvl="7" indent="-228600" algn="l" rtl="0">
              <a:spcBef>
                <a:spcPts val="1200"/>
              </a:spcBef>
              <a:spcAft>
                <a:spcPts val="0"/>
              </a:spcAft>
              <a:buClr>
                <a:schemeClr val="dk1"/>
              </a:buClr>
              <a:buSzPts val="1600"/>
              <a:buNone/>
              <a:defRPr sz="1600" b="1"/>
            </a:lvl8pPr>
            <a:lvl9pPr marL="4114800" lvl="8" indent="-228600" algn="l" rtl="0">
              <a:spcBef>
                <a:spcPts val="1200"/>
              </a:spcBef>
              <a:spcAft>
                <a:spcPts val="1200"/>
              </a:spcAft>
              <a:buClr>
                <a:schemeClr val="dk1"/>
              </a:buClr>
              <a:buSzPts val="1600"/>
              <a:buNone/>
              <a:defRPr sz="1600" b="1"/>
            </a:lvl9pPr>
          </a:lstStyle>
          <a:p>
            <a:endParaRPr/>
          </a:p>
        </p:txBody>
      </p:sp>
      <p:sp>
        <p:nvSpPr>
          <p:cNvPr id="65" name="Google Shape;65;g1a499f93b15_0_51"/>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400"/>
              </a:spcBef>
              <a:spcAft>
                <a:spcPts val="0"/>
              </a:spcAft>
              <a:buClr>
                <a:schemeClr val="dk1"/>
              </a:buClr>
              <a:buSzPts val="2000"/>
              <a:buChar char="○"/>
              <a:defRPr sz="2000"/>
            </a:lvl2pPr>
            <a:lvl3pPr marL="1371600" lvl="2" indent="-342900" algn="l" rtl="0">
              <a:spcBef>
                <a:spcPts val="360"/>
              </a:spcBef>
              <a:spcAft>
                <a:spcPts val="0"/>
              </a:spcAft>
              <a:buClr>
                <a:schemeClr val="dk1"/>
              </a:buClr>
              <a:buSzPts val="1800"/>
              <a:buChar char="■"/>
              <a:defRPr sz="1800"/>
            </a:lvl3pPr>
            <a:lvl4pPr marL="1828800" lvl="3" indent="-330200" algn="l" rtl="0">
              <a:spcBef>
                <a:spcPts val="320"/>
              </a:spcBef>
              <a:spcAft>
                <a:spcPts val="0"/>
              </a:spcAft>
              <a:buClr>
                <a:schemeClr val="dk1"/>
              </a:buClr>
              <a:buSzPts val="1600"/>
              <a:buChar char="●"/>
              <a:defRPr sz="1600"/>
            </a:lvl4pPr>
            <a:lvl5pPr marL="2286000" lvl="4" indent="-330200" algn="l" rtl="0">
              <a:spcBef>
                <a:spcPts val="320"/>
              </a:spcBef>
              <a:spcAft>
                <a:spcPts val="0"/>
              </a:spcAft>
              <a:buClr>
                <a:schemeClr val="dk1"/>
              </a:buClr>
              <a:buSzPts val="1600"/>
              <a:buChar char="○"/>
              <a:defRPr sz="1600"/>
            </a:lvl5pPr>
            <a:lvl6pPr marL="2743200" lvl="5" indent="-330200" algn="l" rtl="0">
              <a:spcBef>
                <a:spcPts val="320"/>
              </a:spcBef>
              <a:spcAft>
                <a:spcPts val="0"/>
              </a:spcAft>
              <a:buClr>
                <a:schemeClr val="dk1"/>
              </a:buClr>
              <a:buSzPts val="1600"/>
              <a:buChar char="■"/>
              <a:defRPr sz="1600"/>
            </a:lvl6pPr>
            <a:lvl7pPr marL="3200400" lvl="6" indent="-330200" algn="l" rtl="0">
              <a:spcBef>
                <a:spcPts val="1200"/>
              </a:spcBef>
              <a:spcAft>
                <a:spcPts val="0"/>
              </a:spcAft>
              <a:buClr>
                <a:schemeClr val="dk1"/>
              </a:buClr>
              <a:buSzPts val="1600"/>
              <a:buChar char="●"/>
              <a:defRPr sz="1600"/>
            </a:lvl7pPr>
            <a:lvl8pPr marL="3657600" lvl="7" indent="-330200" algn="l" rtl="0">
              <a:spcBef>
                <a:spcPts val="1200"/>
              </a:spcBef>
              <a:spcAft>
                <a:spcPts val="0"/>
              </a:spcAft>
              <a:buClr>
                <a:schemeClr val="dk1"/>
              </a:buClr>
              <a:buSzPts val="1600"/>
              <a:buChar char="○"/>
              <a:defRPr sz="1600"/>
            </a:lvl8pPr>
            <a:lvl9pPr marL="4114800" lvl="8" indent="-330200" algn="l" rtl="0">
              <a:spcBef>
                <a:spcPts val="1200"/>
              </a:spcBef>
              <a:spcAft>
                <a:spcPts val="1200"/>
              </a:spcAft>
              <a:buClr>
                <a:schemeClr val="dk1"/>
              </a:buClr>
              <a:buSzPts val="1600"/>
              <a:buChar char="■"/>
              <a:defRPr sz="1600"/>
            </a:lvl9pPr>
          </a:lstStyle>
          <a:p>
            <a:endParaRPr/>
          </a:p>
        </p:txBody>
      </p:sp>
      <p:sp>
        <p:nvSpPr>
          <p:cNvPr id="66" name="Google Shape;66;g1a499f93b15_0_5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g1a499f93b15_0_5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g1a499f93b15_0_5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200" b="0" i="0" u="none" strike="noStrike" cap="none">
                <a:solidFill>
                  <a:srgbClr val="888888"/>
                </a:solidFill>
                <a:latin typeface="Calibri"/>
                <a:ea typeface="Calibri"/>
                <a:cs typeface="Calibri"/>
                <a:sym typeface="Calibri"/>
              </a:defRPr>
            </a:lvl1pPr>
            <a:lvl2pPr marL="0" lvl="1" indent="0" algn="r" rtl="0">
              <a:spcBef>
                <a:spcPts val="0"/>
              </a:spcBef>
              <a:buNone/>
              <a:defRPr sz="1200" b="0" i="0" u="none" strike="noStrike" cap="none">
                <a:solidFill>
                  <a:srgbClr val="888888"/>
                </a:solidFill>
                <a:latin typeface="Calibri"/>
                <a:ea typeface="Calibri"/>
                <a:cs typeface="Calibri"/>
                <a:sym typeface="Calibri"/>
              </a:defRPr>
            </a:lvl2pPr>
            <a:lvl3pPr marL="0" lvl="2" indent="0" algn="r" rtl="0">
              <a:spcBef>
                <a:spcPts val="0"/>
              </a:spcBef>
              <a:buNone/>
              <a:defRPr sz="1200" b="0" i="0" u="none" strike="noStrike" cap="none">
                <a:solidFill>
                  <a:srgbClr val="888888"/>
                </a:solidFill>
                <a:latin typeface="Calibri"/>
                <a:ea typeface="Calibri"/>
                <a:cs typeface="Calibri"/>
                <a:sym typeface="Calibri"/>
              </a:defRPr>
            </a:lvl3pPr>
            <a:lvl4pPr marL="0" lvl="3" indent="0" algn="r" rtl="0">
              <a:spcBef>
                <a:spcPts val="0"/>
              </a:spcBef>
              <a:buNone/>
              <a:defRPr sz="1200" b="0" i="0" u="none" strike="noStrike" cap="none">
                <a:solidFill>
                  <a:srgbClr val="888888"/>
                </a:solidFill>
                <a:latin typeface="Calibri"/>
                <a:ea typeface="Calibri"/>
                <a:cs typeface="Calibri"/>
                <a:sym typeface="Calibri"/>
              </a:defRPr>
            </a:lvl4pPr>
            <a:lvl5pPr marL="0" lvl="4" indent="0" algn="r" rtl="0">
              <a:spcBef>
                <a:spcPts val="0"/>
              </a:spcBef>
              <a:buNone/>
              <a:defRPr sz="1200" b="0" i="0" u="none" strike="noStrike" cap="none">
                <a:solidFill>
                  <a:srgbClr val="888888"/>
                </a:solidFill>
                <a:latin typeface="Calibri"/>
                <a:ea typeface="Calibri"/>
                <a:cs typeface="Calibri"/>
                <a:sym typeface="Calibri"/>
              </a:defRPr>
            </a:lvl5pPr>
            <a:lvl6pPr marL="0" lvl="5" indent="0" algn="r" rtl="0">
              <a:spcBef>
                <a:spcPts val="0"/>
              </a:spcBef>
              <a:buNone/>
              <a:defRPr sz="1200" b="0" i="0" u="none" strike="noStrike" cap="none">
                <a:solidFill>
                  <a:srgbClr val="888888"/>
                </a:solidFill>
                <a:latin typeface="Calibri"/>
                <a:ea typeface="Calibri"/>
                <a:cs typeface="Calibri"/>
                <a:sym typeface="Calibri"/>
              </a:defRPr>
            </a:lvl6pPr>
            <a:lvl7pPr marL="0" lvl="6" indent="0" algn="r" rtl="0">
              <a:spcBef>
                <a:spcPts val="0"/>
              </a:spcBef>
              <a:buNone/>
              <a:defRPr sz="1200" b="0" i="0" u="none" strike="noStrike" cap="none">
                <a:solidFill>
                  <a:srgbClr val="888888"/>
                </a:solidFill>
                <a:latin typeface="Calibri"/>
                <a:ea typeface="Calibri"/>
                <a:cs typeface="Calibri"/>
                <a:sym typeface="Calibri"/>
              </a:defRPr>
            </a:lvl7pPr>
            <a:lvl8pPr marL="0" lvl="7" indent="0" algn="r" rtl="0">
              <a:spcBef>
                <a:spcPts val="0"/>
              </a:spcBef>
              <a:buNone/>
              <a:defRPr sz="1200" b="0" i="0" u="none" strike="noStrike" cap="none">
                <a:solidFill>
                  <a:srgbClr val="888888"/>
                </a:solidFill>
                <a:latin typeface="Calibri"/>
                <a:ea typeface="Calibri"/>
                <a:cs typeface="Calibri"/>
                <a:sym typeface="Calibri"/>
              </a:defRPr>
            </a:lvl8pPr>
            <a:lvl9pPr marL="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g1a499f93b15_0_8"/>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g1a499f93b15_0_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g1a499f93b15_0_1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g1a499f93b15_0_11"/>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g1a499f93b15_0_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g1a499f93b15_0_1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g1a499f93b15_0_1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g1a499f93b15_0_1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g1a499f93b15_0_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g1a499f93b15_0_20"/>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g1a499f93b15_0_2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g1a499f93b15_0_23"/>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g1a499f93b15_0_23"/>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g1a499f93b15_0_2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g1a499f93b15_0_27"/>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g1a499f93b15_0_2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g1a499f93b15_0_30"/>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g1a499f93b15_0_30"/>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g1a499f93b15_0_30"/>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g1a499f93b15_0_30"/>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4" name="Google Shape;44;g1a499f93b15_0_3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g1a499f93b15_0_36"/>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7" name="Google Shape;47;g1a499f93b15_0_3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g1a499f93b15_0_0"/>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g1a499f93b15_0_0"/>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2" name="Google Shape;12;g1a499f93b15_0_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
          <p:cNvSpPr txBox="1">
            <a:spLocks noGrp="1"/>
          </p:cNvSpPr>
          <p:nvPr>
            <p:ph type="ctrTitle"/>
          </p:nvPr>
        </p:nvSpPr>
        <p:spPr>
          <a:xfrm>
            <a:off x="685800" y="609600"/>
            <a:ext cx="8206680" cy="5267672"/>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200000"/>
              </a:lnSpc>
              <a:spcBef>
                <a:spcPts val="0"/>
              </a:spcBef>
              <a:spcAft>
                <a:spcPts val="0"/>
              </a:spcAft>
              <a:buNone/>
            </a:pPr>
            <a:r>
              <a:rPr lang="en-US"/>
              <a:t/>
            </a:r>
            <a:br>
              <a:rPr lang="en-US"/>
            </a:br>
            <a:r>
              <a:rPr lang="en-US"/>
              <a:t/>
            </a:r>
            <a:br>
              <a:rPr lang="en-US"/>
            </a:br>
            <a:r>
              <a:rPr lang="en-US"/>
              <a:t/>
            </a:r>
            <a:br>
              <a:rPr lang="en-US"/>
            </a:br>
            <a:r>
              <a:rPr lang="en-US"/>
              <a:t/>
            </a:r>
            <a:br>
              <a:rPr lang="en-US"/>
            </a:br>
            <a:r>
              <a:rPr lang="en-US">
                <a:latin typeface="Times New Roman"/>
                <a:ea typeface="Times New Roman"/>
                <a:cs typeface="Times New Roman"/>
                <a:sym typeface="Times New Roman"/>
              </a:rPr>
              <a:t>DBMS</a:t>
            </a:r>
            <a:br>
              <a:rPr lang="en-US">
                <a:latin typeface="Times New Roman"/>
                <a:ea typeface="Times New Roman"/>
                <a:cs typeface="Times New Roman"/>
                <a:sym typeface="Times New Roman"/>
              </a:rPr>
            </a:br>
            <a:r>
              <a:rPr lang="en-US" sz="3255">
                <a:solidFill>
                  <a:srgbClr val="FF0000"/>
                </a:solidFill>
                <a:latin typeface="Times New Roman"/>
                <a:ea typeface="Times New Roman"/>
                <a:cs typeface="Times New Roman"/>
                <a:sym typeface="Times New Roman"/>
              </a:rPr>
              <a:t>Relational Model and Relational Algebra</a:t>
            </a:r>
            <a:r>
              <a:rPr lang="en-US">
                <a:latin typeface="Times New Roman"/>
                <a:ea typeface="Times New Roman"/>
                <a:cs typeface="Times New Roman"/>
                <a:sym typeface="Times New Roman"/>
              </a:rPr>
              <a:t/>
            </a:r>
            <a:br>
              <a:rPr lang="en-US">
                <a:latin typeface="Times New Roman"/>
                <a:ea typeface="Times New Roman"/>
                <a:cs typeface="Times New Roman"/>
                <a:sym typeface="Times New Roman"/>
              </a:rPr>
            </a:br>
            <a:r>
              <a:rPr lang="en-US"/>
              <a:t/>
            </a:r>
            <a:br>
              <a:rPr lang="en-US"/>
            </a:br>
            <a:r>
              <a:rPr lang="en-US"/>
              <a:t>					</a:t>
            </a:r>
            <a:br>
              <a:rPr lang="en-US"/>
            </a:br>
            <a:r>
              <a:rPr lang="en-US"/>
              <a:t/>
            </a:r>
            <a:br>
              <a:rPr lang="en-US"/>
            </a:br>
            <a:endParaRPr sz="20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t>Projection (π)</a:t>
            </a:r>
            <a:endParaRPr/>
          </a:p>
        </p:txBody>
      </p:sp>
      <p:sp>
        <p:nvSpPr>
          <p:cNvPr id="99" name="Google Shape;99;p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Projection is used to project </a:t>
            </a:r>
            <a:r>
              <a:rPr lang="en-US">
                <a:solidFill>
                  <a:srgbClr val="FF0000"/>
                </a:solidFill>
              </a:rPr>
              <a:t>required column</a:t>
            </a:r>
            <a:r>
              <a:rPr lang="en-US"/>
              <a:t> data from a relation.</a:t>
            </a:r>
            <a:endParaRPr/>
          </a:p>
          <a:p>
            <a:pPr marL="342900" lvl="0" indent="-342900" algn="l" rtl="0">
              <a:spcBef>
                <a:spcPts val="640"/>
              </a:spcBef>
              <a:spcAft>
                <a:spcPts val="0"/>
              </a:spcAft>
              <a:buClr>
                <a:schemeClr val="dk1"/>
              </a:buClr>
              <a:buSzPts val="3200"/>
              <a:buChar char="●"/>
            </a:pPr>
            <a:r>
              <a:rPr lang="en-US"/>
              <a:t>extract the values of specified attributes to </a:t>
            </a:r>
            <a:r>
              <a:rPr lang="en-US">
                <a:solidFill>
                  <a:srgbClr val="FF0000"/>
                </a:solidFill>
              </a:rPr>
              <a:t>eliminates duplicate </a:t>
            </a:r>
            <a:r>
              <a:rPr lang="en-US"/>
              <a:t>values. (pi) symbol is used to choose attributes from a relation. </a:t>
            </a:r>
            <a:endParaRPr/>
          </a:p>
          <a:p>
            <a:pPr marL="342900" lvl="0" indent="-342900" algn="l" rtl="0">
              <a:spcBef>
                <a:spcPts val="640"/>
              </a:spcBef>
              <a:spcAft>
                <a:spcPts val="0"/>
              </a:spcAft>
              <a:buClr>
                <a:schemeClr val="dk1"/>
              </a:buClr>
              <a:buSzPts val="3200"/>
              <a:buChar char="●"/>
            </a:pPr>
            <a:r>
              <a:rPr lang="en-US"/>
              <a:t>This operator helps you to keep specific columns from a relation and discards the other columns.</a:t>
            </a:r>
            <a:endParaRPr/>
          </a:p>
          <a:p>
            <a:pPr marL="342900" lvl="0" indent="-139700" algn="l" rtl="0">
              <a:spcBef>
                <a:spcPts val="640"/>
              </a:spcBef>
              <a:spcAft>
                <a:spcPts val="0"/>
              </a:spcAft>
              <a:buClr>
                <a:schemeClr val="dk1"/>
              </a:buClr>
              <a:buSzPts val="32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05" name="Google Shape;105;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06" name="Google Shape;106;p8"/>
          <p:cNvPicPr preferRelativeResize="0"/>
          <p:nvPr/>
        </p:nvPicPr>
        <p:blipFill rotWithShape="1">
          <a:blip r:embed="rId3">
            <a:alphaModFix/>
          </a:blip>
          <a:srcRect/>
          <a:stretch/>
        </p:blipFill>
        <p:spPr>
          <a:xfrm>
            <a:off x="467544" y="354955"/>
            <a:ext cx="7590164" cy="56852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12" name="Google Shape;112;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2400"/>
              <a:buNone/>
            </a:pPr>
            <a:endParaRPr/>
          </a:p>
        </p:txBody>
      </p:sp>
      <p:sp>
        <p:nvSpPr>
          <p:cNvPr id="113" name="Google Shape;113;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a:t>R </a:t>
            </a:r>
            <a:endParaRPr/>
          </a:p>
          <a:p>
            <a:pPr marL="0" lvl="0" indent="0" algn="l" rtl="0">
              <a:spcBef>
                <a:spcPts val="480"/>
              </a:spcBef>
              <a:spcAft>
                <a:spcPts val="0"/>
              </a:spcAft>
              <a:buClr>
                <a:schemeClr val="dk1"/>
              </a:buClr>
              <a:buSzPts val="2400"/>
              <a:buNone/>
            </a:pPr>
            <a:r>
              <a:rPr lang="en-US"/>
              <a:t>  (A  B  C)    </a:t>
            </a:r>
            <a:endParaRPr/>
          </a:p>
          <a:p>
            <a:pPr marL="0" lvl="0" indent="0" algn="l" rtl="0">
              <a:spcBef>
                <a:spcPts val="480"/>
              </a:spcBef>
              <a:spcAft>
                <a:spcPts val="0"/>
              </a:spcAft>
              <a:buClr>
                <a:schemeClr val="dk1"/>
              </a:buClr>
              <a:buSzPts val="2400"/>
              <a:buNone/>
            </a:pPr>
            <a:r>
              <a:rPr lang="en-US"/>
              <a:t>  ----------</a:t>
            </a:r>
            <a:endParaRPr/>
          </a:p>
          <a:p>
            <a:pPr marL="0" lvl="0" indent="0" algn="l" rtl="0">
              <a:spcBef>
                <a:spcPts val="480"/>
              </a:spcBef>
              <a:spcAft>
                <a:spcPts val="0"/>
              </a:spcAft>
              <a:buClr>
                <a:schemeClr val="dk1"/>
              </a:buClr>
              <a:buSzPts val="2400"/>
              <a:buNone/>
            </a:pPr>
            <a:r>
              <a:rPr lang="en-US"/>
              <a:t>   1  2  4</a:t>
            </a:r>
            <a:endParaRPr/>
          </a:p>
          <a:p>
            <a:pPr marL="0" lvl="0" indent="0" algn="l" rtl="0">
              <a:spcBef>
                <a:spcPts val="480"/>
              </a:spcBef>
              <a:spcAft>
                <a:spcPts val="0"/>
              </a:spcAft>
              <a:buClr>
                <a:schemeClr val="dk1"/>
              </a:buClr>
              <a:buSzPts val="2400"/>
              <a:buNone/>
            </a:pPr>
            <a:r>
              <a:rPr lang="en-US"/>
              <a:t>   2  2  3</a:t>
            </a:r>
            <a:endParaRPr/>
          </a:p>
          <a:p>
            <a:pPr marL="0" lvl="0" indent="0" algn="l" rtl="0">
              <a:spcBef>
                <a:spcPts val="480"/>
              </a:spcBef>
              <a:spcAft>
                <a:spcPts val="0"/>
              </a:spcAft>
              <a:buClr>
                <a:schemeClr val="dk1"/>
              </a:buClr>
              <a:buSzPts val="2400"/>
              <a:buNone/>
            </a:pPr>
            <a:r>
              <a:rPr lang="en-US"/>
              <a:t>   3  2  3</a:t>
            </a:r>
            <a:endParaRPr/>
          </a:p>
          <a:p>
            <a:pPr marL="0" lvl="0" indent="0" algn="l" rtl="0">
              <a:spcBef>
                <a:spcPts val="480"/>
              </a:spcBef>
              <a:spcAft>
                <a:spcPts val="0"/>
              </a:spcAft>
              <a:buClr>
                <a:schemeClr val="dk1"/>
              </a:buClr>
              <a:buSzPts val="2400"/>
              <a:buNone/>
            </a:pPr>
            <a:r>
              <a:rPr lang="en-US"/>
              <a:t>   4  3  4</a:t>
            </a:r>
            <a:endParaRPr/>
          </a:p>
        </p:txBody>
      </p:sp>
      <p:sp>
        <p:nvSpPr>
          <p:cNvPr id="114" name="Google Shape;114;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chemeClr val="dk1"/>
              </a:buClr>
              <a:buSzPts val="2400"/>
              <a:buNone/>
            </a:pPr>
            <a:endParaRPr/>
          </a:p>
        </p:txBody>
      </p:sp>
      <p:sp>
        <p:nvSpPr>
          <p:cNvPr id="115" name="Google Shape;115;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a:t>π (BC) </a:t>
            </a:r>
            <a:endParaRPr/>
          </a:p>
          <a:p>
            <a:pPr marL="0" lvl="0" indent="0" algn="l" rtl="0">
              <a:spcBef>
                <a:spcPts val="480"/>
              </a:spcBef>
              <a:spcAft>
                <a:spcPts val="0"/>
              </a:spcAft>
              <a:buClr>
                <a:schemeClr val="dk1"/>
              </a:buClr>
              <a:buSzPts val="2400"/>
              <a:buNone/>
            </a:pPr>
            <a:r>
              <a:rPr lang="en-US"/>
              <a:t>B  C</a:t>
            </a:r>
            <a:endParaRPr/>
          </a:p>
          <a:p>
            <a:pPr marL="0" lvl="0" indent="0" algn="l" rtl="0">
              <a:spcBef>
                <a:spcPts val="480"/>
              </a:spcBef>
              <a:spcAft>
                <a:spcPts val="0"/>
              </a:spcAft>
              <a:buClr>
                <a:schemeClr val="dk1"/>
              </a:buClr>
              <a:buSzPts val="2400"/>
              <a:buNone/>
            </a:pPr>
            <a:r>
              <a:rPr lang="en-US"/>
              <a:t>-----</a:t>
            </a:r>
            <a:endParaRPr/>
          </a:p>
          <a:p>
            <a:pPr marL="0" lvl="0" indent="0" algn="l" rtl="0">
              <a:spcBef>
                <a:spcPts val="480"/>
              </a:spcBef>
              <a:spcAft>
                <a:spcPts val="0"/>
              </a:spcAft>
              <a:buClr>
                <a:schemeClr val="dk1"/>
              </a:buClr>
              <a:buSzPts val="2400"/>
              <a:buNone/>
            </a:pPr>
            <a:r>
              <a:rPr lang="en-US"/>
              <a:t>2  4</a:t>
            </a:r>
            <a:endParaRPr/>
          </a:p>
          <a:p>
            <a:pPr marL="0" lvl="0" indent="0" algn="l" rtl="0">
              <a:spcBef>
                <a:spcPts val="480"/>
              </a:spcBef>
              <a:spcAft>
                <a:spcPts val="0"/>
              </a:spcAft>
              <a:buClr>
                <a:schemeClr val="dk1"/>
              </a:buClr>
              <a:buSzPts val="2400"/>
              <a:buNone/>
            </a:pPr>
            <a:r>
              <a:rPr lang="en-US"/>
              <a:t>2  3</a:t>
            </a:r>
            <a:endParaRPr/>
          </a:p>
          <a:p>
            <a:pPr marL="0" lvl="0" indent="0" algn="l" rtl="0">
              <a:spcBef>
                <a:spcPts val="480"/>
              </a:spcBef>
              <a:spcAft>
                <a:spcPts val="0"/>
              </a:spcAft>
              <a:buClr>
                <a:schemeClr val="dk1"/>
              </a:buClr>
              <a:buSzPts val="2400"/>
              <a:buNone/>
            </a:pPr>
            <a:r>
              <a:rPr lang="en-US"/>
              <a:t>3  4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21" name="Google Shape;121;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a:p>
            <a:pPr marL="342900" lvl="0" indent="-139700" algn="l" rtl="0">
              <a:spcBef>
                <a:spcPts val="640"/>
              </a:spcBef>
              <a:spcAft>
                <a:spcPts val="0"/>
              </a:spcAft>
              <a:buClr>
                <a:schemeClr val="dk1"/>
              </a:buClr>
              <a:buSzPts val="3200"/>
              <a:buNone/>
            </a:pPr>
            <a:endParaRPr/>
          </a:p>
        </p:txBody>
      </p:sp>
      <p:pic>
        <p:nvPicPr>
          <p:cNvPr id="122" name="Google Shape;122;p10"/>
          <p:cNvPicPr preferRelativeResize="0"/>
          <p:nvPr/>
        </p:nvPicPr>
        <p:blipFill rotWithShape="1">
          <a:blip r:embed="rId3">
            <a:alphaModFix/>
          </a:blip>
          <a:srcRect/>
          <a:stretch/>
        </p:blipFill>
        <p:spPr>
          <a:xfrm>
            <a:off x="662490" y="692696"/>
            <a:ext cx="7460721" cy="56013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28" name="Google Shape;128;p1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29" name="Google Shape;129;p11"/>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35" name="Google Shape;135;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36" name="Google Shape;136;p12"/>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76" name="Google Shape;176;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77" name="Google Shape;177;p18"/>
          <p:cNvPicPr preferRelativeResize="0"/>
          <p:nvPr/>
        </p:nvPicPr>
        <p:blipFill rotWithShape="1">
          <a:blip r:embed="rId3">
            <a:alphaModFix/>
          </a:blip>
          <a:srcRect/>
          <a:stretch/>
        </p:blipFill>
        <p:spPr>
          <a:xfrm>
            <a:off x="683568" y="332656"/>
            <a:ext cx="7488832" cy="56224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t>Rename (ρ) -&gt; (</a:t>
            </a:r>
            <a:r>
              <a:rPr lang="en-US"/>
              <a:t>Rho )</a:t>
            </a:r>
            <a:r>
              <a:rPr lang="en-US" b="1"/>
              <a:t/>
            </a:r>
            <a:br>
              <a:rPr lang="en-US" b="1"/>
            </a:br>
            <a:endParaRPr/>
          </a:p>
        </p:txBody>
      </p:sp>
      <p:sp>
        <p:nvSpPr>
          <p:cNvPr id="183" name="Google Shape;183;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Rename is a unary operation used for renaming attributes (column) of a relation.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89" name="Google Shape;189;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90" name="Google Shape;190;p20"/>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t>Union (U)</a:t>
            </a:r>
            <a:endParaRPr/>
          </a:p>
        </p:txBody>
      </p:sp>
      <p:sp>
        <p:nvSpPr>
          <p:cNvPr id="196" name="Google Shape;196;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Union operation in relational algebra is same as union operation in set theory, only constraint is for union of two relation both relation must have same set of Attributes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79" name="Google Shape;79;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0" name="Google Shape;80;p4"/>
          <p:cNvPicPr preferRelativeResize="0"/>
          <p:nvPr/>
        </p:nvPicPr>
        <p:blipFill rotWithShape="1">
          <a:blip r:embed="rId3">
            <a:alphaModFix/>
          </a:blip>
          <a:srcRect/>
          <a:stretch/>
        </p:blipFill>
        <p:spPr>
          <a:xfrm>
            <a:off x="0" y="0"/>
            <a:ext cx="9144000" cy="6858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02" name="Google Shape;202;p2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03" name="Google Shape;203;p22"/>
          <p:cNvPicPr preferRelativeResize="0"/>
          <p:nvPr/>
        </p:nvPicPr>
        <p:blipFill rotWithShape="1">
          <a:blip r:embed="rId3">
            <a:alphaModFix/>
          </a:blip>
          <a:srcRect/>
          <a:stretch/>
        </p:blipFill>
        <p:spPr>
          <a:xfrm>
            <a:off x="0" y="2381250"/>
            <a:ext cx="9182100" cy="2095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09" name="Google Shape;209;p2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10" name="Google Shape;210;p23"/>
          <p:cNvPicPr preferRelativeResize="0"/>
          <p:nvPr/>
        </p:nvPicPr>
        <p:blipFill rotWithShape="1">
          <a:blip r:embed="rId3">
            <a:alphaModFix/>
          </a:blip>
          <a:srcRect/>
          <a:stretch/>
        </p:blipFill>
        <p:spPr>
          <a:xfrm>
            <a:off x="611560" y="457181"/>
            <a:ext cx="7127503" cy="53483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Intersection (Common) </a:t>
            </a:r>
            <a:endParaRPr/>
          </a:p>
        </p:txBody>
      </p:sp>
      <p:pic>
        <p:nvPicPr>
          <p:cNvPr id="230" name="Google Shape;230;p26"/>
          <p:cNvPicPr preferRelativeResize="0"/>
          <p:nvPr/>
        </p:nvPicPr>
        <p:blipFill rotWithShape="1">
          <a:blip r:embed="rId3">
            <a:alphaModFix/>
          </a:blip>
          <a:srcRect/>
          <a:stretch/>
        </p:blipFill>
        <p:spPr>
          <a:xfrm>
            <a:off x="1371600" y="1371600"/>
            <a:ext cx="6864043" cy="396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36" name="Google Shape;236;p2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37" name="Google Shape;237;p27"/>
          <p:cNvPicPr preferRelativeResize="0"/>
          <p:nvPr/>
        </p:nvPicPr>
        <p:blipFill rotWithShape="1">
          <a:blip r:embed="rId3">
            <a:alphaModFix/>
          </a:blip>
          <a:srcRect/>
          <a:stretch/>
        </p:blipFill>
        <p:spPr>
          <a:xfrm>
            <a:off x="0" y="0"/>
            <a:ext cx="9753600" cy="7305675"/>
          </a:xfrm>
          <a:prstGeom prst="rect">
            <a:avLst/>
          </a:prstGeom>
          <a:noFill/>
          <a:ln>
            <a:noFill/>
          </a:ln>
        </p:spPr>
      </p:pic>
    </p:spTree>
    <p:extLst>
      <p:ext uri="{BB962C8B-B14F-4D97-AF65-F5344CB8AC3E}">
        <p14:creationId xmlns:p14="http://schemas.microsoft.com/office/powerpoint/2010/main" val="2041540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8"/>
          <p:cNvPicPr preferRelativeResize="0"/>
          <p:nvPr/>
        </p:nvPicPr>
        <p:blipFill rotWithShape="1">
          <a:blip r:embed="rId3">
            <a:alphaModFix/>
          </a:blip>
          <a:srcRect/>
          <a:stretch/>
        </p:blipFill>
        <p:spPr>
          <a:xfrm>
            <a:off x="1066800" y="609600"/>
            <a:ext cx="7365453" cy="5101258"/>
          </a:xfrm>
          <a:prstGeom prst="rect">
            <a:avLst/>
          </a:prstGeom>
          <a:noFill/>
          <a:ln>
            <a:noFill/>
          </a:ln>
        </p:spPr>
      </p:pic>
    </p:spTree>
    <p:extLst>
      <p:ext uri="{BB962C8B-B14F-4D97-AF65-F5344CB8AC3E}">
        <p14:creationId xmlns:p14="http://schemas.microsoft.com/office/powerpoint/2010/main" val="3121236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48" name="Google Shape;248;p2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49" name="Google Shape;249;p29"/>
          <p:cNvPicPr preferRelativeResize="0"/>
          <p:nvPr/>
        </p:nvPicPr>
        <p:blipFill rotWithShape="1">
          <a:blip r:embed="rId3">
            <a:alphaModFix/>
          </a:blip>
          <a:srcRect/>
          <a:stretch/>
        </p:blipFill>
        <p:spPr>
          <a:xfrm>
            <a:off x="179512" y="260648"/>
            <a:ext cx="8078133" cy="6064931"/>
          </a:xfrm>
          <a:prstGeom prst="rect">
            <a:avLst/>
          </a:prstGeom>
          <a:noFill/>
          <a:ln>
            <a:noFill/>
          </a:ln>
        </p:spPr>
      </p:pic>
    </p:spTree>
    <p:extLst>
      <p:ext uri="{BB962C8B-B14F-4D97-AF65-F5344CB8AC3E}">
        <p14:creationId xmlns:p14="http://schemas.microsoft.com/office/powerpoint/2010/main" val="3895644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a:stretch/>
        </p:blipFill>
        <p:spPr>
          <a:xfrm>
            <a:off x="609600" y="457200"/>
            <a:ext cx="7543800" cy="5148982"/>
          </a:xfrm>
          <a:prstGeom prst="rect">
            <a:avLst/>
          </a:prstGeom>
          <a:noFill/>
          <a:ln>
            <a:noFill/>
          </a:ln>
        </p:spPr>
      </p:pic>
    </p:spTree>
    <p:extLst>
      <p:ext uri="{BB962C8B-B14F-4D97-AF65-F5344CB8AC3E}">
        <p14:creationId xmlns:p14="http://schemas.microsoft.com/office/powerpoint/2010/main" val="2066297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60" name="Google Shape;260;p3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61" name="Google Shape;261;p31"/>
          <p:cNvPicPr preferRelativeResize="0"/>
          <p:nvPr/>
        </p:nvPicPr>
        <p:blipFill rotWithShape="1">
          <a:blip r:embed="rId3">
            <a:alphaModFix/>
          </a:blip>
          <a:srcRect/>
          <a:stretch/>
        </p:blipFill>
        <p:spPr>
          <a:xfrm>
            <a:off x="683568" y="476672"/>
            <a:ext cx="7824351" cy="5095453"/>
          </a:xfrm>
          <a:prstGeom prst="rect">
            <a:avLst/>
          </a:prstGeom>
          <a:noFill/>
          <a:ln>
            <a:noFill/>
          </a:ln>
        </p:spPr>
      </p:pic>
    </p:spTree>
    <p:extLst>
      <p:ext uri="{BB962C8B-B14F-4D97-AF65-F5344CB8AC3E}">
        <p14:creationId xmlns:p14="http://schemas.microsoft.com/office/powerpoint/2010/main" val="2677022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32"/>
          <p:cNvPicPr preferRelativeResize="0"/>
          <p:nvPr/>
        </p:nvPicPr>
        <p:blipFill rotWithShape="1">
          <a:blip r:embed="rId3">
            <a:alphaModFix/>
          </a:blip>
          <a:srcRect/>
          <a:stretch/>
        </p:blipFill>
        <p:spPr>
          <a:xfrm>
            <a:off x="1371600" y="533400"/>
            <a:ext cx="6629400" cy="4977245"/>
          </a:xfrm>
          <a:prstGeom prst="rect">
            <a:avLst/>
          </a:prstGeom>
          <a:noFill/>
          <a:ln>
            <a:noFill/>
          </a:ln>
        </p:spPr>
      </p:pic>
    </p:spTree>
    <p:extLst>
      <p:ext uri="{BB962C8B-B14F-4D97-AF65-F5344CB8AC3E}">
        <p14:creationId xmlns:p14="http://schemas.microsoft.com/office/powerpoint/2010/main" val="278889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r>
              <a:rPr lang="en-US" dirty="0"/>
              <a:t>Cartesian Product</a:t>
            </a:r>
            <a:endParaRPr dirty="0"/>
          </a:p>
        </p:txBody>
      </p:sp>
      <p:sp>
        <p:nvSpPr>
          <p:cNvPr id="216" name="Google Shape;216;p2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17" name="Google Shape;217;p24"/>
          <p:cNvPicPr preferRelativeResize="0"/>
          <p:nvPr/>
        </p:nvPicPr>
        <p:blipFill rotWithShape="1">
          <a:blip r:embed="rId3">
            <a:alphaModFix/>
          </a:blip>
          <a:srcRect/>
          <a:stretch/>
        </p:blipFill>
        <p:spPr>
          <a:xfrm>
            <a:off x="0" y="2271713"/>
            <a:ext cx="8892479" cy="231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Relational Algebra</a:t>
            </a:r>
            <a:endParaRPr/>
          </a:p>
        </p:txBody>
      </p:sp>
      <p:sp>
        <p:nvSpPr>
          <p:cNvPr id="86" name="Google Shape;86;p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16230" algn="l" rtl="0">
              <a:spcBef>
                <a:spcPts val="0"/>
              </a:spcBef>
              <a:spcAft>
                <a:spcPts val="0"/>
              </a:spcAft>
              <a:buClr>
                <a:schemeClr val="dk1"/>
              </a:buClr>
              <a:buSzPct val="100000"/>
              <a:buChar char="●"/>
            </a:pPr>
            <a:r>
              <a:rPr lang="en-US" sz="2800"/>
              <a:t>Relational algebra is a procedural query language, which takes instances of </a:t>
            </a:r>
            <a:r>
              <a:rPr lang="en-US" sz="2800">
                <a:solidFill>
                  <a:srgbClr val="FF0000"/>
                </a:solidFill>
              </a:rPr>
              <a:t>relations as input </a:t>
            </a:r>
            <a:r>
              <a:rPr lang="en-US" sz="2800"/>
              <a:t>and yields instances of </a:t>
            </a:r>
            <a:r>
              <a:rPr lang="en-US" sz="2800">
                <a:solidFill>
                  <a:srgbClr val="FF0000"/>
                </a:solidFill>
              </a:rPr>
              <a:t>relations as output</a:t>
            </a:r>
            <a:r>
              <a:rPr lang="en-US" sz="2800"/>
              <a:t>.</a:t>
            </a:r>
            <a:endParaRPr/>
          </a:p>
          <a:p>
            <a:pPr marL="342900" lvl="0" indent="-316230" algn="l" rtl="0">
              <a:spcBef>
                <a:spcPts val="560"/>
              </a:spcBef>
              <a:spcAft>
                <a:spcPts val="0"/>
              </a:spcAft>
              <a:buClr>
                <a:schemeClr val="dk1"/>
              </a:buClr>
              <a:buSzPct val="100000"/>
              <a:buChar char="●"/>
            </a:pPr>
            <a:r>
              <a:rPr lang="en-US" sz="2800"/>
              <a:t> It uses operators to perform queries. An operator can be either </a:t>
            </a:r>
            <a:r>
              <a:rPr lang="en-US" sz="2800">
                <a:solidFill>
                  <a:srgbClr val="FF0000"/>
                </a:solidFill>
              </a:rPr>
              <a:t>unary or binary</a:t>
            </a:r>
            <a:r>
              <a:rPr lang="en-US" sz="2800"/>
              <a:t>. </a:t>
            </a:r>
            <a:endParaRPr sz="2800"/>
          </a:p>
          <a:p>
            <a:pPr marL="342900" lvl="0" indent="-316230" algn="l" rtl="0">
              <a:spcBef>
                <a:spcPts val="560"/>
              </a:spcBef>
              <a:spcAft>
                <a:spcPts val="0"/>
              </a:spcAft>
              <a:buClr>
                <a:schemeClr val="dk1"/>
              </a:buClr>
              <a:buSzPct val="100000"/>
              <a:buChar char="●"/>
            </a:pPr>
            <a:r>
              <a:rPr lang="en-US" sz="2800"/>
              <a:t>Relational algebra is performed recursively on a relation and intermediate results are also considered relations.</a:t>
            </a:r>
            <a:endParaRPr/>
          </a:p>
          <a:p>
            <a:pPr marL="342900" lvl="0" indent="-316230" algn="l" rtl="0">
              <a:spcBef>
                <a:spcPts val="560"/>
              </a:spcBef>
              <a:spcAft>
                <a:spcPts val="0"/>
              </a:spcAft>
              <a:buClr>
                <a:schemeClr val="dk1"/>
              </a:buClr>
              <a:buSzPct val="100000"/>
              <a:buChar char="●"/>
            </a:pPr>
            <a:r>
              <a:rPr lang="en-US" sz="2800"/>
              <a:t>Relational algebra mainly provides theoretical foundation for relational databases and SQL.</a:t>
            </a:r>
            <a:endParaRPr/>
          </a:p>
          <a:p>
            <a:pPr marL="342900" lvl="0" indent="-165100" algn="l" rtl="0">
              <a:spcBef>
                <a:spcPts val="560"/>
              </a:spcBef>
              <a:spcAft>
                <a:spcPts val="0"/>
              </a:spcAft>
              <a:buClr>
                <a:schemeClr val="dk1"/>
              </a:buClr>
              <a:buSzPct val="100000"/>
              <a:buNone/>
            </a:pPr>
            <a:endParaRPr sz="2800"/>
          </a:p>
          <a:p>
            <a:pPr marL="342900" lvl="0" indent="-165100" algn="l" rtl="0">
              <a:spcBef>
                <a:spcPts val="560"/>
              </a:spcBef>
              <a:spcAft>
                <a:spcPts val="0"/>
              </a:spcAft>
              <a:buClr>
                <a:schemeClr val="dk1"/>
              </a:buClr>
              <a:buSzPct val="100000"/>
              <a:buNone/>
            </a:pP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23" name="Google Shape;223;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24" name="Google Shape;224;p25"/>
          <p:cNvPicPr preferRelativeResize="0"/>
          <p:nvPr/>
        </p:nvPicPr>
        <p:blipFill rotWithShape="1">
          <a:blip r:embed="rId3">
            <a:alphaModFix/>
          </a:blip>
          <a:srcRect/>
          <a:stretch/>
        </p:blipFill>
        <p:spPr>
          <a:xfrm>
            <a:off x="899592" y="548680"/>
            <a:ext cx="7358955" cy="55249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72CBD-DA8B-6F2C-0CBF-C386D9D8DB9C}"/>
              </a:ext>
            </a:extLst>
          </p:cNvPr>
          <p:cNvSpPr>
            <a:spLocks noGrp="1"/>
          </p:cNvSpPr>
          <p:nvPr>
            <p:ph type="title"/>
          </p:nvPr>
        </p:nvSpPr>
        <p:spPr/>
        <p:txBody>
          <a:bodyPr/>
          <a:lstStyle/>
          <a:p>
            <a:r>
              <a:rPr lang="en-US" dirty="0"/>
              <a:t>Division</a:t>
            </a:r>
          </a:p>
        </p:txBody>
      </p:sp>
      <p:sp>
        <p:nvSpPr>
          <p:cNvPr id="3" name="Text Placeholder 2">
            <a:extLst>
              <a:ext uri="{FF2B5EF4-FFF2-40B4-BE49-F238E27FC236}">
                <a16:creationId xmlns:a16="http://schemas.microsoft.com/office/drawing/2014/main" id="{A53EEACE-025C-D144-F4D2-0AC5D3B4D965}"/>
              </a:ext>
            </a:extLst>
          </p:cNvPr>
          <p:cNvSpPr>
            <a:spLocks noGrp="1"/>
          </p:cNvSpPr>
          <p:nvPr>
            <p:ph type="body" idx="1"/>
          </p:nvPr>
        </p:nvSpPr>
        <p:spPr/>
        <p:txBody>
          <a:bodyPr/>
          <a:lstStyle/>
          <a:p>
            <a:r>
              <a:rPr lang="en-US" dirty="0"/>
              <a:t>Suitable for queries that includes "For all"</a:t>
            </a:r>
          </a:p>
          <a:p>
            <a:pPr>
              <a:lnSpc>
                <a:spcPct val="114999"/>
              </a:lnSpc>
            </a:pPr>
            <a:r>
              <a:rPr lang="en-US" dirty="0"/>
              <a:t>A Divides B returns those tuples from A which associate to every B tuple.</a:t>
            </a:r>
          </a:p>
          <a:p>
            <a:pPr>
              <a:lnSpc>
                <a:spcPct val="114999"/>
              </a:lnSpc>
            </a:pPr>
            <a:r>
              <a:rPr lang="en-US" dirty="0"/>
              <a:t>6 Divide 2</a:t>
            </a:r>
          </a:p>
        </p:txBody>
      </p:sp>
    </p:spTree>
    <p:extLst>
      <p:ext uri="{BB962C8B-B14F-4D97-AF65-F5344CB8AC3E}">
        <p14:creationId xmlns:p14="http://schemas.microsoft.com/office/powerpoint/2010/main" val="3707759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lang="en-US" dirty="0"/>
          </a:p>
        </p:txBody>
      </p:sp>
      <p:sp>
        <p:nvSpPr>
          <p:cNvPr id="272" name="Google Shape;272;p3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indent="-139700">
              <a:spcBef>
                <a:spcPts val="0"/>
              </a:spcBef>
              <a:buSzPts val="3200"/>
              <a:buNone/>
            </a:pPr>
            <a:r>
              <a:rPr lang="en-US" dirty="0"/>
              <a:t>Get the name of customers who bought every product type that company sells.</a:t>
            </a:r>
          </a:p>
          <a:p>
            <a:pPr marL="342900" indent="-139700">
              <a:lnSpc>
                <a:spcPct val="114999"/>
              </a:lnSpc>
              <a:spcBef>
                <a:spcPts val="0"/>
              </a:spcBef>
              <a:buSzPts val="3200"/>
              <a:buNone/>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79" name="Google Shape;279;p3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80" name="Google Shape;280;p34"/>
          <p:cNvPicPr preferRelativeResize="0"/>
          <p:nvPr/>
        </p:nvPicPr>
        <p:blipFill rotWithShape="1">
          <a:blip r:embed="rId3">
            <a:alphaModFix/>
          </a:blip>
          <a:srcRect/>
          <a:stretch/>
        </p:blipFill>
        <p:spPr>
          <a:xfrm>
            <a:off x="251520" y="692696"/>
            <a:ext cx="8406706" cy="496855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86" name="Google Shape;286;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87" name="Google Shape;287;p35"/>
          <p:cNvPicPr preferRelativeResize="0"/>
          <p:nvPr/>
        </p:nvPicPr>
        <p:blipFill rotWithShape="1">
          <a:blip r:embed="rId3">
            <a:alphaModFix/>
          </a:blip>
          <a:srcRect/>
          <a:stretch/>
        </p:blipFill>
        <p:spPr>
          <a:xfrm>
            <a:off x="0" y="0"/>
            <a:ext cx="10077450" cy="7553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293" name="Google Shape;293;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294" name="Google Shape;294;p36"/>
          <p:cNvPicPr preferRelativeResize="0"/>
          <p:nvPr/>
        </p:nvPicPr>
        <p:blipFill rotWithShape="1">
          <a:blip r:embed="rId3">
            <a:alphaModFix/>
          </a:blip>
          <a:srcRect/>
          <a:stretch/>
        </p:blipFill>
        <p:spPr>
          <a:xfrm>
            <a:off x="598226" y="436387"/>
            <a:ext cx="8229600" cy="61722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 </a:t>
            </a:r>
            <a:endParaRPr/>
          </a:p>
        </p:txBody>
      </p:sp>
      <p:sp>
        <p:nvSpPr>
          <p:cNvPr id="300" name="Google Shape;300;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01" name="Google Shape;301;p38"/>
          <p:cNvPicPr preferRelativeResize="0"/>
          <p:nvPr/>
        </p:nvPicPr>
        <p:blipFill rotWithShape="1">
          <a:blip r:embed="rId3">
            <a:alphaModFix/>
          </a:blip>
          <a:srcRect/>
          <a:stretch/>
        </p:blipFill>
        <p:spPr>
          <a:xfrm>
            <a:off x="899592" y="548680"/>
            <a:ext cx="6494661" cy="56027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07" name="Google Shape;307;p3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A Join operation combines related tuples from different relations, if and only if a given join condition is satisfied. </a:t>
            </a:r>
            <a:endParaRPr/>
          </a:p>
          <a:p>
            <a:pPr marL="342900" lvl="0" indent="-342900" algn="l" rtl="0">
              <a:spcBef>
                <a:spcPts val="640"/>
              </a:spcBef>
              <a:spcAft>
                <a:spcPts val="0"/>
              </a:spcAft>
              <a:buClr>
                <a:schemeClr val="dk1"/>
              </a:buClr>
              <a:buSzPts val="3200"/>
              <a:buChar char="●"/>
            </a:pPr>
            <a:r>
              <a:rPr lang="en-US"/>
              <a:t>It is denoted by ⋈.</a:t>
            </a:r>
            <a:endParaRPr/>
          </a:p>
          <a:p>
            <a:pPr marL="342900" lvl="0" indent="-342900" algn="l" rtl="0">
              <a:spcBef>
                <a:spcPts val="640"/>
              </a:spcBef>
              <a:spcAft>
                <a:spcPts val="0"/>
              </a:spcAft>
              <a:buClr>
                <a:schemeClr val="dk1"/>
              </a:buClr>
              <a:buSzPts val="3200"/>
              <a:buChar char="●"/>
            </a:pPr>
            <a:r>
              <a:rPr lang="en-US"/>
              <a:t>JOIN operation also allows joining variously related tuples from different relations.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Join</a:t>
            </a:r>
            <a:endParaRPr/>
          </a:p>
        </p:txBody>
      </p:sp>
      <p:graphicFrame>
        <p:nvGraphicFramePr>
          <p:cNvPr id="313" name="Google Shape;313;p40"/>
          <p:cNvGraphicFramePr/>
          <p:nvPr/>
        </p:nvGraphicFramePr>
        <p:xfrm>
          <a:off x="4932040" y="1628800"/>
          <a:ext cx="3538750" cy="1783080"/>
        </p:xfrm>
        <a:graphic>
          <a:graphicData uri="http://schemas.openxmlformats.org/drawingml/2006/table">
            <a:tbl>
              <a:tblPr firstRow="1" bandRow="1">
                <a:noFill/>
                <a:tableStyleId>{AF2AA1ED-CDAB-4723-8D0D-E73FF953EF1F}</a:tableStyleId>
              </a:tblPr>
              <a:tblGrid>
                <a:gridCol w="1769375">
                  <a:extLst>
                    <a:ext uri="{9D8B030D-6E8A-4147-A177-3AD203B41FA5}">
                      <a16:colId xmlns:a16="http://schemas.microsoft.com/office/drawing/2014/main" val="20000"/>
                    </a:ext>
                  </a:extLst>
                </a:gridCol>
                <a:gridCol w="176937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EMP_CODE</a:t>
                      </a:r>
                      <a:endParaRPr/>
                    </a:p>
                  </a:txBody>
                  <a:tcPr marL="114300" marR="114300" marT="114300" marB="114300"/>
                </a:tc>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SALARY</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101</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50000</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102</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30000</a:t>
                      </a:r>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103</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25000</a:t>
                      </a:r>
                      <a:endParaRPr/>
                    </a:p>
                  </a:txBody>
                  <a:tcPr marL="76200" marR="76200" marT="76200" marB="76200"/>
                </a:tc>
                <a:extLst>
                  <a:ext uri="{0D108BD9-81ED-4DB2-BD59-A6C34878D82A}">
                    <a16:rowId xmlns:a16="http://schemas.microsoft.com/office/drawing/2014/main" val="10003"/>
                  </a:ext>
                </a:extLst>
              </a:tr>
            </a:tbl>
          </a:graphicData>
        </a:graphic>
      </p:graphicFrame>
      <p:graphicFrame>
        <p:nvGraphicFramePr>
          <p:cNvPr id="314" name="Google Shape;314;p40"/>
          <p:cNvGraphicFramePr/>
          <p:nvPr/>
        </p:nvGraphicFramePr>
        <p:xfrm>
          <a:off x="594549" y="1556792"/>
          <a:ext cx="3816400" cy="1783080"/>
        </p:xfrm>
        <a:graphic>
          <a:graphicData uri="http://schemas.openxmlformats.org/drawingml/2006/table">
            <a:tbl>
              <a:tblPr firstRow="1" bandRow="1">
                <a:noFill/>
                <a:tableStyleId>{AF2AA1ED-CDAB-4723-8D0D-E73FF953EF1F}</a:tableStyleId>
              </a:tblPr>
              <a:tblGrid>
                <a:gridCol w="1908200">
                  <a:extLst>
                    <a:ext uri="{9D8B030D-6E8A-4147-A177-3AD203B41FA5}">
                      <a16:colId xmlns:a16="http://schemas.microsoft.com/office/drawing/2014/main" val="20000"/>
                    </a:ext>
                  </a:extLst>
                </a:gridCol>
                <a:gridCol w="19082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EMP_CODE</a:t>
                      </a:r>
                      <a:endParaRPr/>
                    </a:p>
                  </a:txBody>
                  <a:tcPr marL="114300" marR="114300" marT="114300" marB="114300"/>
                </a:tc>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EMP_NAME</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101</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Stephan</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102</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Jack</a:t>
                      </a:r>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103</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Harry</a:t>
                      </a:r>
                      <a:endParaRPr/>
                    </a:p>
                  </a:txBody>
                  <a:tcPr marL="76200" marR="76200" marT="76200" marB="76200"/>
                </a:tc>
                <a:extLst>
                  <a:ext uri="{0D108BD9-81ED-4DB2-BD59-A6C34878D82A}">
                    <a16:rowId xmlns:a16="http://schemas.microsoft.com/office/drawing/2014/main" val="10003"/>
                  </a:ext>
                </a:extLst>
              </a:tr>
            </a:tbl>
          </a:graphicData>
        </a:graphic>
      </p:graphicFrame>
      <p:sp>
        <p:nvSpPr>
          <p:cNvPr id="315" name="Google Shape;315;p40"/>
          <p:cNvSpPr/>
          <p:nvPr/>
        </p:nvSpPr>
        <p:spPr>
          <a:xfrm>
            <a:off x="1259632" y="3613666"/>
            <a:ext cx="24862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(EMPLOYEE ⋈ SALARY)   </a:t>
            </a:r>
            <a:endParaRPr/>
          </a:p>
        </p:txBody>
      </p:sp>
      <p:graphicFrame>
        <p:nvGraphicFramePr>
          <p:cNvPr id="316" name="Google Shape;316;p40"/>
          <p:cNvGraphicFramePr/>
          <p:nvPr/>
        </p:nvGraphicFramePr>
        <p:xfrm>
          <a:off x="1259632" y="4365104"/>
          <a:ext cx="6096000" cy="1783080"/>
        </p:xfrm>
        <a:graphic>
          <a:graphicData uri="http://schemas.openxmlformats.org/drawingml/2006/table">
            <a:tbl>
              <a:tblPr firstRow="1" bandRow="1">
                <a:noFill/>
                <a:tableStyleId>{AF2AA1ED-CDAB-4723-8D0D-E73FF953EF1F}</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EMP_CODE</a:t>
                      </a:r>
                      <a:endParaRPr/>
                    </a:p>
                  </a:txBody>
                  <a:tcPr marL="114300" marR="114300" marT="114300" marB="114300"/>
                </a:tc>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EMP_NAME</a:t>
                      </a:r>
                      <a:endParaRPr/>
                    </a:p>
                  </a:txBody>
                  <a:tcPr marL="114300" marR="114300" marT="114300" marB="114300"/>
                </a:tc>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SALARY</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101</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Stephan</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50000</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102</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Jack</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30000</a:t>
                      </a:r>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103</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Harry</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25000</a:t>
                      </a:r>
                      <a:endParaRPr/>
                    </a:p>
                  </a:txBody>
                  <a:tcPr marL="76200" marR="76200" marT="76200" marB="76200"/>
                </a:tc>
                <a:extLst>
                  <a:ext uri="{0D108BD9-81ED-4DB2-BD59-A6C34878D82A}">
                    <a16:rowId xmlns:a16="http://schemas.microsoft.com/office/drawing/2014/main" val="10003"/>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Natural Join</a:t>
            </a:r>
            <a:endParaRPr/>
          </a:p>
        </p:txBody>
      </p:sp>
      <p:sp>
        <p:nvSpPr>
          <p:cNvPr id="322" name="Google Shape;322;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Natural join can join tables based on the common columns in the tables being joined.</a:t>
            </a:r>
            <a:endParaRPr dirty="0"/>
          </a:p>
          <a:p>
            <a:pPr marL="342900">
              <a:lnSpc>
                <a:spcPct val="114999"/>
              </a:lnSpc>
              <a:spcBef>
                <a:spcPts val="0"/>
              </a:spcBef>
              <a:buSzPts val="3200"/>
            </a:pPr>
            <a:r>
              <a:rPr lang="en-US" dirty="0"/>
              <a:t>Combines cross product and selection into one operation</a:t>
            </a:r>
          </a:p>
          <a:p>
            <a:pPr marL="342900" lvl="0" indent="-342900" algn="l" rtl="0">
              <a:spcBef>
                <a:spcPts val="640"/>
              </a:spcBef>
              <a:spcAft>
                <a:spcPts val="0"/>
              </a:spcAft>
              <a:buClr>
                <a:schemeClr val="dk1"/>
              </a:buClr>
              <a:buSzPts val="3200"/>
              <a:buChar char="●"/>
            </a:pPr>
            <a:r>
              <a:rPr lang="en-US" dirty="0"/>
              <a:t>A natural join returns all rows by matching values in </a:t>
            </a:r>
            <a:r>
              <a:rPr lang="en-US" dirty="0">
                <a:solidFill>
                  <a:srgbClr val="FF0000"/>
                </a:solidFill>
              </a:rPr>
              <a:t>common columns </a:t>
            </a:r>
            <a:r>
              <a:rPr lang="en-US" dirty="0"/>
              <a:t>having </a:t>
            </a:r>
            <a:r>
              <a:rPr lang="en-US" dirty="0">
                <a:solidFill>
                  <a:srgbClr val="FF0000"/>
                </a:solidFill>
              </a:rPr>
              <a:t>same name and data type </a:t>
            </a:r>
            <a:r>
              <a:rPr lang="en-US" dirty="0"/>
              <a:t>of columns and that column should be present in both tables.</a:t>
            </a:r>
            <a:endParaRPr dirty="0"/>
          </a:p>
          <a:p>
            <a:pPr marL="342900" lvl="0" indent="-342900" algn="l" rtl="0">
              <a:spcBef>
                <a:spcPts val="640"/>
              </a:spcBef>
              <a:spcAft>
                <a:spcPts val="0"/>
              </a:spcAft>
              <a:buClr>
                <a:schemeClr val="dk1"/>
              </a:buClr>
              <a:buSzPts val="3200"/>
              <a:buChar char="●"/>
            </a:pPr>
            <a:r>
              <a:rPr lang="en-US" dirty="0"/>
              <a:t>All non matching tuples are ignored.</a:t>
            </a:r>
          </a:p>
          <a:p>
            <a:pPr marL="342900">
              <a:lnSpc>
                <a:spcPct val="114999"/>
              </a:lnSpc>
              <a:spcBef>
                <a:spcPts val="640"/>
              </a:spcBef>
              <a:buSzPts val="3200"/>
            </a:pPr>
            <a:r>
              <a:rPr lang="en-US" dirty="0"/>
              <a:t>If two relations have no attributes in common then their natural join is </a:t>
            </a:r>
            <a:r>
              <a:rPr lang="en-US" dirty="0" err="1"/>
              <a:t>caretisian</a:t>
            </a:r>
            <a:r>
              <a:rPr lang="en-US" dirty="0"/>
              <a:t> product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92" name="Google Shape;92;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93" name="Google Shape;93;p6"/>
          <p:cNvPicPr preferRelativeResize="0"/>
          <p:nvPr/>
        </p:nvPicPr>
        <p:blipFill rotWithShape="1">
          <a:blip r:embed="rId3">
            <a:alphaModFix/>
          </a:blip>
          <a:srcRect/>
          <a:stretch/>
        </p:blipFill>
        <p:spPr>
          <a:xfrm>
            <a:off x="827584" y="332656"/>
            <a:ext cx="7418470" cy="562999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28" name="Google Shape;328;p4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∏EMP_NAME, SALARY (EMPLOYEE ⋈ SALARY)  </a:t>
            </a:r>
            <a:endParaRPr/>
          </a:p>
        </p:txBody>
      </p:sp>
      <p:graphicFrame>
        <p:nvGraphicFramePr>
          <p:cNvPr id="329" name="Google Shape;329;p42"/>
          <p:cNvGraphicFramePr/>
          <p:nvPr/>
        </p:nvGraphicFramePr>
        <p:xfrm>
          <a:off x="1619672" y="4509120"/>
          <a:ext cx="6096000" cy="1783080"/>
        </p:xfrm>
        <a:graphic>
          <a:graphicData uri="http://schemas.openxmlformats.org/drawingml/2006/table">
            <a:tbl>
              <a:tblPr firstRow="1" bandRow="1">
                <a:noFill/>
                <a:tableStyleId>{AF2AA1ED-CDAB-4723-8D0D-E73FF953EF1F}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EMP_NAME</a:t>
                      </a:r>
                      <a:endParaRPr/>
                    </a:p>
                  </a:txBody>
                  <a:tcPr marL="114300" marR="114300" marT="114300" marB="114300"/>
                </a:tc>
                <a:tc>
                  <a:txBody>
                    <a:bodyPr/>
                    <a:lstStyle/>
                    <a:p>
                      <a:pPr marL="0" marR="0" lvl="0" indent="0" algn="l" rtl="0">
                        <a:spcBef>
                          <a:spcPts val="0"/>
                        </a:spcBef>
                        <a:spcAft>
                          <a:spcPts val="0"/>
                        </a:spcAft>
                        <a:buNone/>
                      </a:pPr>
                      <a:r>
                        <a:rPr lang="en-US" sz="1800" u="none" strike="noStrike" cap="none">
                          <a:solidFill>
                            <a:srgbClr val="000000"/>
                          </a:solidFill>
                          <a:latin typeface="times new roman"/>
                          <a:ea typeface="times new roman"/>
                          <a:cs typeface="times new roman"/>
                          <a:sym typeface="times new roman"/>
                        </a:rPr>
                        <a:t>SALARY</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Stephan</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50000</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Jack</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30000</a:t>
                      </a:r>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Harry</a:t>
                      </a:r>
                      <a:endParaRPr/>
                    </a:p>
                  </a:txBody>
                  <a:tcPr marL="76200" marR="76200" marT="76200" marB="76200"/>
                </a:tc>
                <a:tc>
                  <a:txBody>
                    <a:bodyPr/>
                    <a:lstStyle/>
                    <a:p>
                      <a:pPr marL="0" marR="0" lvl="0" indent="0" algn="l" rtl="0">
                        <a:spcBef>
                          <a:spcPts val="0"/>
                        </a:spcBef>
                        <a:spcAft>
                          <a:spcPts val="0"/>
                        </a:spcAft>
                        <a:buNone/>
                      </a:pPr>
                      <a:r>
                        <a:rPr lang="en-US" sz="1800" u="none" strike="noStrike" cap="none">
                          <a:solidFill>
                            <a:srgbClr val="000000"/>
                          </a:solidFill>
                          <a:latin typeface="verdana"/>
                          <a:ea typeface="verdana"/>
                          <a:cs typeface="verdana"/>
                          <a:sym typeface="verdana"/>
                        </a:rPr>
                        <a:t>25000</a:t>
                      </a:r>
                      <a:endParaRPr/>
                    </a:p>
                  </a:txBody>
                  <a:tcPr marL="76200" marR="76200" marT="76200" marB="76200"/>
                </a:tc>
                <a:extLst>
                  <a:ext uri="{0D108BD9-81ED-4DB2-BD59-A6C34878D82A}">
                    <a16:rowId xmlns:a16="http://schemas.microsoft.com/office/drawing/2014/main" val="10003"/>
                  </a:ext>
                </a:extLst>
              </a:tr>
            </a:tbl>
          </a:graphicData>
        </a:graphic>
      </p:graphicFrame>
      <p:pic>
        <p:nvPicPr>
          <p:cNvPr id="330" name="Google Shape;330;p42"/>
          <p:cNvPicPr preferRelativeResize="0"/>
          <p:nvPr/>
        </p:nvPicPr>
        <p:blipFill rotWithShape="1">
          <a:blip r:embed="rId3">
            <a:alphaModFix/>
          </a:blip>
          <a:srcRect/>
          <a:stretch/>
        </p:blipFill>
        <p:spPr>
          <a:xfrm>
            <a:off x="4638137" y="2282219"/>
            <a:ext cx="3541713" cy="1858962"/>
          </a:xfrm>
          <a:prstGeom prst="rect">
            <a:avLst/>
          </a:prstGeom>
          <a:noFill/>
          <a:ln>
            <a:noFill/>
          </a:ln>
        </p:spPr>
      </p:pic>
      <p:pic>
        <p:nvPicPr>
          <p:cNvPr id="331" name="Google Shape;331;p42"/>
          <p:cNvPicPr preferRelativeResize="0"/>
          <p:nvPr/>
        </p:nvPicPr>
        <p:blipFill rotWithShape="1">
          <a:blip r:embed="rId4">
            <a:alphaModFix/>
          </a:blip>
          <a:srcRect/>
          <a:stretch/>
        </p:blipFill>
        <p:spPr>
          <a:xfrm>
            <a:off x="323528" y="2307509"/>
            <a:ext cx="3822700" cy="185896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graphicFrame>
        <p:nvGraphicFramePr>
          <p:cNvPr id="337" name="Google Shape;337;p43"/>
          <p:cNvGraphicFramePr/>
          <p:nvPr/>
        </p:nvGraphicFramePr>
        <p:xfrm>
          <a:off x="457201" y="1600200"/>
          <a:ext cx="3754725" cy="1463080"/>
        </p:xfrm>
        <a:graphic>
          <a:graphicData uri="http://schemas.openxmlformats.org/drawingml/2006/table">
            <a:tbl>
              <a:tblPr firstRow="1" bandRow="1">
                <a:noFill/>
                <a:tableStyleId>{AF2AA1ED-CDAB-4723-8D0D-E73FF953EF1F}</a:tableStyleId>
              </a:tblPr>
              <a:tblGrid>
                <a:gridCol w="1251575">
                  <a:extLst>
                    <a:ext uri="{9D8B030D-6E8A-4147-A177-3AD203B41FA5}">
                      <a16:colId xmlns:a16="http://schemas.microsoft.com/office/drawing/2014/main" val="20000"/>
                    </a:ext>
                  </a:extLst>
                </a:gridCol>
                <a:gridCol w="1251575">
                  <a:extLst>
                    <a:ext uri="{9D8B030D-6E8A-4147-A177-3AD203B41FA5}">
                      <a16:colId xmlns:a16="http://schemas.microsoft.com/office/drawing/2014/main" val="20001"/>
                    </a:ext>
                  </a:extLst>
                </a:gridCol>
                <a:gridCol w="1251575">
                  <a:extLst>
                    <a:ext uri="{9D8B030D-6E8A-4147-A177-3AD203B41FA5}">
                      <a16:colId xmlns:a16="http://schemas.microsoft.com/office/drawing/2014/main" val="20002"/>
                    </a:ext>
                  </a:extLst>
                </a:gridCol>
              </a:tblGrid>
              <a:tr h="349200">
                <a:tc>
                  <a:txBody>
                    <a:bodyPr/>
                    <a:lstStyle/>
                    <a:p>
                      <a:pPr marL="0" marR="0" lvl="0" indent="0" algn="l" rtl="0">
                        <a:spcBef>
                          <a:spcPts val="0"/>
                        </a:spcBef>
                        <a:spcAft>
                          <a:spcPts val="0"/>
                        </a:spcAft>
                        <a:buNone/>
                      </a:pPr>
                      <a:r>
                        <a:rPr lang="en-US" sz="1800" u="none" strike="noStrike" cap="none"/>
                        <a:t>Eid</a:t>
                      </a:r>
                      <a:endParaRPr sz="1800"/>
                    </a:p>
                  </a:txBody>
                  <a:tcPr marL="91450" marR="91450" marT="45725" marB="45725"/>
                </a:tc>
                <a:tc>
                  <a:txBody>
                    <a:bodyPr/>
                    <a:lstStyle/>
                    <a:p>
                      <a:pPr marL="0" marR="0" lvl="0" indent="0" algn="l" rtl="0">
                        <a:spcBef>
                          <a:spcPts val="0"/>
                        </a:spcBef>
                        <a:spcAft>
                          <a:spcPts val="0"/>
                        </a:spcAft>
                        <a:buNone/>
                      </a:pPr>
                      <a:r>
                        <a:rPr lang="en-US" sz="1800"/>
                        <a:t>Ename</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extLst>
                  <a:ext uri="{0D108BD9-81ED-4DB2-BD59-A6C34878D82A}">
                    <a16:rowId xmlns:a16="http://schemas.microsoft.com/office/drawing/2014/main" val="10000"/>
                  </a:ext>
                </a:extLst>
              </a:tr>
              <a:tr h="34920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Rohan</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extLst>
                  <a:ext uri="{0D108BD9-81ED-4DB2-BD59-A6C34878D82A}">
                    <a16:rowId xmlns:a16="http://schemas.microsoft.com/office/drawing/2014/main" val="10001"/>
                  </a:ext>
                </a:extLst>
              </a:tr>
              <a:tr h="34920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Mohan</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extLst>
                  <a:ext uri="{0D108BD9-81ED-4DB2-BD59-A6C34878D82A}">
                    <a16:rowId xmlns:a16="http://schemas.microsoft.com/office/drawing/2014/main" val="10002"/>
                  </a:ext>
                </a:extLst>
              </a:tr>
              <a:tr h="34920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Sohan</a:t>
                      </a:r>
                      <a:endParaRPr sz="1800"/>
                    </a:p>
                  </a:txBody>
                  <a:tcPr marL="91450" marR="91450" marT="45725" marB="45725"/>
                </a:tc>
                <a:tc>
                  <a:txBody>
                    <a:bodyPr/>
                    <a:lstStyle/>
                    <a:p>
                      <a:pPr marL="0" marR="0" lvl="0" indent="0" algn="l" rtl="0">
                        <a:spcBef>
                          <a:spcPts val="0"/>
                        </a:spcBef>
                        <a:spcAft>
                          <a:spcPts val="0"/>
                        </a:spcAft>
                        <a:buNone/>
                      </a:pPr>
                      <a:r>
                        <a:rPr lang="en-US" sz="1800"/>
                        <a:t>50</a:t>
                      </a:r>
                      <a:endParaRPr sz="1800"/>
                    </a:p>
                  </a:txBody>
                  <a:tcPr marL="91450" marR="91450" marT="45725" marB="45725"/>
                </a:tc>
                <a:extLst>
                  <a:ext uri="{0D108BD9-81ED-4DB2-BD59-A6C34878D82A}">
                    <a16:rowId xmlns:a16="http://schemas.microsoft.com/office/drawing/2014/main" val="10003"/>
                  </a:ext>
                </a:extLst>
              </a:tr>
            </a:tbl>
          </a:graphicData>
        </a:graphic>
      </p:graphicFrame>
      <p:graphicFrame>
        <p:nvGraphicFramePr>
          <p:cNvPr id="338" name="Google Shape;338;p43"/>
          <p:cNvGraphicFramePr/>
          <p:nvPr/>
        </p:nvGraphicFramePr>
        <p:xfrm>
          <a:off x="4355976" y="1628800"/>
          <a:ext cx="4064000" cy="1483400"/>
        </p:xfrm>
        <a:graphic>
          <a:graphicData uri="http://schemas.openxmlformats.org/drawingml/2006/table">
            <a:tbl>
              <a:tblPr firstRow="1" bandRow="1">
                <a:noFill/>
                <a:tableStyleId>{AF2AA1ED-CDAB-4723-8D0D-E73FF953EF1F}</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Dname</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IT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HR</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40</a:t>
                      </a:r>
                      <a:endParaRPr sz="1800"/>
                    </a:p>
                  </a:txBody>
                  <a:tcPr marL="91450" marR="91450" marT="45725" marB="45725"/>
                </a:tc>
                <a:tc>
                  <a:txBody>
                    <a:bodyPr/>
                    <a:lstStyle/>
                    <a:p>
                      <a:pPr marL="0" marR="0" lvl="0" indent="0" algn="l" rtl="0">
                        <a:spcBef>
                          <a:spcPts val="0"/>
                        </a:spcBef>
                        <a:spcAft>
                          <a:spcPts val="0"/>
                        </a:spcAft>
                        <a:buNone/>
                      </a:pPr>
                      <a:r>
                        <a:rPr lang="en-US" sz="1800"/>
                        <a:t>TIS</a:t>
                      </a:r>
                      <a:endParaRPr sz="1800"/>
                    </a:p>
                  </a:txBody>
                  <a:tcPr marL="91450" marR="91450" marT="45725" marB="45725"/>
                </a:tc>
                <a:extLst>
                  <a:ext uri="{0D108BD9-81ED-4DB2-BD59-A6C34878D82A}">
                    <a16:rowId xmlns:a16="http://schemas.microsoft.com/office/drawing/2014/main" val="10003"/>
                  </a:ext>
                </a:extLst>
              </a:tr>
            </a:tbl>
          </a:graphicData>
        </a:graphic>
      </p:graphicFrame>
      <p:sp>
        <p:nvSpPr>
          <p:cNvPr id="339" name="Google Shape;339;p43"/>
          <p:cNvSpPr txBox="1"/>
          <p:nvPr/>
        </p:nvSpPr>
        <p:spPr>
          <a:xfrm>
            <a:off x="1403648" y="3789040"/>
            <a:ext cx="2808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Employee ⋈  Department </a:t>
            </a:r>
            <a:endParaRPr sz="1800">
              <a:solidFill>
                <a:schemeClr val="dk1"/>
              </a:solidFill>
              <a:latin typeface="Calibri"/>
              <a:ea typeface="Calibri"/>
              <a:cs typeface="Calibri"/>
              <a:sym typeface="Calibri"/>
            </a:endParaRPr>
          </a:p>
        </p:txBody>
      </p:sp>
      <p:graphicFrame>
        <p:nvGraphicFramePr>
          <p:cNvPr id="340" name="Google Shape;340;p43"/>
          <p:cNvGraphicFramePr/>
          <p:nvPr/>
        </p:nvGraphicFramePr>
        <p:xfrm>
          <a:off x="1163960" y="4365104"/>
          <a:ext cx="6096000" cy="1112550"/>
        </p:xfrm>
        <a:graphic>
          <a:graphicData uri="http://schemas.openxmlformats.org/drawingml/2006/table">
            <a:tbl>
              <a:tblPr firstRow="1" bandRow="1">
                <a:noFill/>
                <a:tableStyleId>{AF2AA1ED-CDAB-4723-8D0D-E73FF953EF1F}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Eid</a:t>
                      </a:r>
                      <a:endParaRPr sz="1800"/>
                    </a:p>
                  </a:txBody>
                  <a:tcPr marL="91450" marR="91450" marT="45725" marB="45725"/>
                </a:tc>
                <a:tc>
                  <a:txBody>
                    <a:bodyPr/>
                    <a:lstStyle/>
                    <a:p>
                      <a:pPr marL="0" marR="0" lvl="0" indent="0" algn="l" rtl="0">
                        <a:spcBef>
                          <a:spcPts val="0"/>
                        </a:spcBef>
                        <a:spcAft>
                          <a:spcPts val="0"/>
                        </a:spcAft>
                        <a:buNone/>
                      </a:pPr>
                      <a:r>
                        <a:rPr lang="en-US" sz="1800"/>
                        <a:t>Ename</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Dname</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Rohan</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IT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Mohan</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HR</a:t>
                      </a:r>
                      <a:endParaRPr sz="1800"/>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46" name="Google Shape;346;p4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47" name="Google Shape;347;p44"/>
          <p:cNvPicPr preferRelativeResize="0"/>
          <p:nvPr/>
        </p:nvPicPr>
        <p:blipFill rotWithShape="1">
          <a:blip r:embed="rId3">
            <a:alphaModFix/>
          </a:blip>
          <a:srcRect/>
          <a:stretch/>
        </p:blipFill>
        <p:spPr>
          <a:xfrm>
            <a:off x="395536" y="6084"/>
            <a:ext cx="7992888" cy="599466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53" name="Google Shape;353;p4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54" name="Google Shape;354;p45"/>
          <p:cNvPicPr preferRelativeResize="0"/>
          <p:nvPr/>
        </p:nvPicPr>
        <p:blipFill rotWithShape="1">
          <a:blip r:embed="rId3">
            <a:alphaModFix/>
          </a:blip>
          <a:srcRect/>
          <a:stretch/>
        </p:blipFill>
        <p:spPr>
          <a:xfrm>
            <a:off x="323528" y="239317"/>
            <a:ext cx="8564441" cy="64300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Equi join(Inner join)</a:t>
            </a:r>
            <a:br>
              <a:rPr lang="en-US"/>
            </a:br>
            <a:endParaRPr/>
          </a:p>
        </p:txBody>
      </p:sp>
      <p:sp>
        <p:nvSpPr>
          <p:cNvPr id="360" name="Google Shape;360;p4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 It is the most common join.</a:t>
            </a:r>
            <a:endParaRPr dirty="0"/>
          </a:p>
          <a:p>
            <a:pPr marL="342900">
              <a:spcBef>
                <a:spcPts val="640"/>
              </a:spcBef>
              <a:buSzPts val="3200"/>
            </a:pPr>
            <a:r>
              <a:rPr lang="en-US" dirty="0"/>
              <a:t> It is based on matched data </a:t>
            </a:r>
            <a:r>
              <a:rPr lang="en-US" dirty="0">
                <a:solidFill>
                  <a:srgbClr val="FF0000"/>
                </a:solidFill>
              </a:rPr>
              <a:t>as per the equality condition. </a:t>
            </a:r>
            <a:endParaRPr>
              <a:solidFill>
                <a:srgbClr val="FF0000"/>
              </a:solidFill>
            </a:endParaRPr>
          </a:p>
          <a:p>
            <a:pPr marL="342900" lvl="0" indent="-342900" algn="l" rtl="0">
              <a:spcBef>
                <a:spcPts val="640"/>
              </a:spcBef>
              <a:spcAft>
                <a:spcPts val="0"/>
              </a:spcAft>
              <a:buClr>
                <a:schemeClr val="dk1"/>
              </a:buClr>
              <a:buSzPts val="3200"/>
              <a:buChar char="●"/>
            </a:pPr>
            <a:r>
              <a:rPr lang="en-US" dirty="0"/>
              <a:t>The </a:t>
            </a:r>
            <a:r>
              <a:rPr lang="en-US" dirty="0" err="1"/>
              <a:t>equi</a:t>
            </a:r>
            <a:r>
              <a:rPr lang="en-US" dirty="0"/>
              <a:t> join uses the comparison operator(=).</a:t>
            </a:r>
            <a:endParaRPr dirty="0"/>
          </a:p>
          <a:p>
            <a:pPr marL="342900" lvl="0" indent="-342900" algn="l" rtl="0">
              <a:spcBef>
                <a:spcPts val="640"/>
              </a:spcBef>
              <a:spcAft>
                <a:spcPts val="0"/>
              </a:spcAft>
              <a:buClr>
                <a:schemeClr val="dk1"/>
              </a:buClr>
              <a:buSzPts val="3200"/>
              <a:buChar char="●"/>
            </a:pPr>
            <a:r>
              <a:rPr lang="en-US" dirty="0"/>
              <a:t>All non-matching tuples are removed.</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Equi Join</a:t>
            </a:r>
            <a:endParaRPr/>
          </a:p>
        </p:txBody>
      </p:sp>
      <p:graphicFrame>
        <p:nvGraphicFramePr>
          <p:cNvPr id="366" name="Google Shape;366;p47"/>
          <p:cNvGraphicFramePr/>
          <p:nvPr/>
        </p:nvGraphicFramePr>
        <p:xfrm>
          <a:off x="457200" y="1600200"/>
          <a:ext cx="2962650" cy="1783080"/>
        </p:xfrm>
        <a:graphic>
          <a:graphicData uri="http://schemas.openxmlformats.org/drawingml/2006/table">
            <a:tbl>
              <a:tblPr firstRow="1" bandRow="1">
                <a:noFill/>
                <a:tableStyleId>{AF2AA1ED-CDAB-4723-8D0D-E73FF953EF1F}</a:tableStyleId>
              </a:tblPr>
              <a:tblGrid>
                <a:gridCol w="1481325">
                  <a:extLst>
                    <a:ext uri="{9D8B030D-6E8A-4147-A177-3AD203B41FA5}">
                      <a16:colId xmlns:a16="http://schemas.microsoft.com/office/drawing/2014/main" val="20000"/>
                    </a:ext>
                  </a:extLst>
                </a:gridCol>
                <a:gridCol w="14813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CLASS_ID</a:t>
                      </a:r>
                      <a:endParaRPr/>
                    </a:p>
                  </a:txBody>
                  <a:tcPr marL="114300" marR="114300" marT="114300" marB="114300"/>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NAME</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1</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John</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2</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Harry</a:t>
                      </a:r>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4</a:t>
                      </a:r>
                      <a:endParaRPr sz="1800">
                        <a:solidFill>
                          <a:srgbClr val="000000"/>
                        </a:solidFill>
                        <a:latin typeface="verdana"/>
                        <a:ea typeface="verdana"/>
                        <a:cs typeface="verdana"/>
                        <a:sym typeface="verdana"/>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Jackson</a:t>
                      </a:r>
                      <a:endParaRPr/>
                    </a:p>
                  </a:txBody>
                  <a:tcPr marL="76200" marR="76200" marT="76200" marB="76200"/>
                </a:tc>
                <a:extLst>
                  <a:ext uri="{0D108BD9-81ED-4DB2-BD59-A6C34878D82A}">
                    <a16:rowId xmlns:a16="http://schemas.microsoft.com/office/drawing/2014/main" val="10003"/>
                  </a:ext>
                </a:extLst>
              </a:tr>
            </a:tbl>
          </a:graphicData>
        </a:graphic>
      </p:graphicFrame>
      <p:graphicFrame>
        <p:nvGraphicFramePr>
          <p:cNvPr id="367" name="Google Shape;367;p47"/>
          <p:cNvGraphicFramePr/>
          <p:nvPr/>
        </p:nvGraphicFramePr>
        <p:xfrm>
          <a:off x="3995936" y="1628800"/>
          <a:ext cx="4128100" cy="1783080"/>
        </p:xfrm>
        <a:graphic>
          <a:graphicData uri="http://schemas.openxmlformats.org/drawingml/2006/table">
            <a:tbl>
              <a:tblPr firstRow="1" bandRow="1">
                <a:noFill/>
                <a:tableStyleId>{AF2AA1ED-CDAB-4723-8D0D-E73FF953EF1F}</a:tableStyleId>
              </a:tblPr>
              <a:tblGrid>
                <a:gridCol w="2064050">
                  <a:extLst>
                    <a:ext uri="{9D8B030D-6E8A-4147-A177-3AD203B41FA5}">
                      <a16:colId xmlns:a16="http://schemas.microsoft.com/office/drawing/2014/main" val="20000"/>
                    </a:ext>
                  </a:extLst>
                </a:gridCol>
                <a:gridCol w="206405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PRODUCT_ID</a:t>
                      </a:r>
                      <a:endParaRPr/>
                    </a:p>
                  </a:txBody>
                  <a:tcPr marL="114300" marR="114300" marT="114300" marB="114300"/>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CITY</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1</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Delhi</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2</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Mumbai</a:t>
                      </a:r>
                      <a:endParaRPr/>
                    </a:p>
                  </a:txBody>
                  <a:tcPr marL="76200" marR="76200" marT="76200" marB="76200"/>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3</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Noida</a:t>
                      </a:r>
                      <a:endParaRPr/>
                    </a:p>
                  </a:txBody>
                  <a:tcPr marL="76200" marR="76200" marT="76200" marB="76200"/>
                </a:tc>
                <a:extLst>
                  <a:ext uri="{0D108BD9-81ED-4DB2-BD59-A6C34878D82A}">
                    <a16:rowId xmlns:a16="http://schemas.microsoft.com/office/drawing/2014/main" val="10003"/>
                  </a:ext>
                </a:extLst>
              </a:tr>
            </a:tbl>
          </a:graphicData>
        </a:graphic>
      </p:graphicFrame>
      <p:sp>
        <p:nvSpPr>
          <p:cNvPr id="368" name="Google Shape;368;p47"/>
          <p:cNvSpPr/>
          <p:nvPr/>
        </p:nvSpPr>
        <p:spPr>
          <a:xfrm>
            <a:off x="1475656" y="3695617"/>
            <a:ext cx="61031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CUSTOMER</a:t>
            </a:r>
            <a:r>
              <a:rPr lang="en-US" sz="1800">
                <a:solidFill>
                  <a:schemeClr val="dk1"/>
                </a:solidFill>
                <a:latin typeface="Calibri"/>
                <a:ea typeface="Calibri"/>
                <a:cs typeface="Calibri"/>
                <a:sym typeface="Calibri"/>
              </a:rPr>
              <a:t> ⋈customer.class_ID=Product.Product_ID </a:t>
            </a:r>
            <a:r>
              <a:rPr lang="en-US" sz="1800">
                <a:solidFill>
                  <a:srgbClr val="FF0000"/>
                </a:solidFill>
                <a:latin typeface="Calibri"/>
                <a:ea typeface="Calibri"/>
                <a:cs typeface="Calibri"/>
                <a:sym typeface="Calibri"/>
              </a:rPr>
              <a:t>PRODUCT</a:t>
            </a:r>
            <a:endParaRPr>
              <a:solidFill>
                <a:srgbClr val="FF0000"/>
              </a:solidFill>
            </a:endParaRPr>
          </a:p>
        </p:txBody>
      </p:sp>
      <p:graphicFrame>
        <p:nvGraphicFramePr>
          <p:cNvPr id="369" name="Google Shape;369;p47"/>
          <p:cNvGraphicFramePr/>
          <p:nvPr/>
        </p:nvGraphicFramePr>
        <p:xfrm>
          <a:off x="1115616" y="4509120"/>
          <a:ext cx="6096000" cy="1630680"/>
        </p:xfrm>
        <a:graphic>
          <a:graphicData uri="http://schemas.openxmlformats.org/drawingml/2006/table">
            <a:tbl>
              <a:tblPr firstRow="1" bandRow="1">
                <a:noFill/>
                <a:tableStyleId>{AF2AA1ED-CDAB-4723-8D0D-E73FF953EF1F}</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CLASS_ID</a:t>
                      </a:r>
                      <a:endParaRPr/>
                    </a:p>
                  </a:txBody>
                  <a:tcPr marL="114300" marR="114300" marT="114300" marB="114300"/>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NAME</a:t>
                      </a:r>
                      <a:endParaRPr/>
                    </a:p>
                  </a:txBody>
                  <a:tcPr marL="114300" marR="114300" marT="114300" marB="114300"/>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PRODUCT_ID</a:t>
                      </a:r>
                      <a:endParaRPr/>
                    </a:p>
                  </a:txBody>
                  <a:tcPr marL="114300" marR="114300" marT="114300" marB="114300"/>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CITY</a:t>
                      </a:r>
                      <a:endParaRPr/>
                    </a:p>
                  </a:txBody>
                  <a:tcPr marL="114300" marR="114300" marT="114300" marB="114300"/>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1</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John</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1</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Delhi</a:t>
                      </a:r>
                      <a:endParaRPr/>
                    </a:p>
                  </a:txBody>
                  <a:tcPr marL="76200" marR="76200" marT="76200" marB="76200"/>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2</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Harry</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2</a:t>
                      </a:r>
                      <a:endParaRPr/>
                    </a:p>
                  </a:txBody>
                  <a:tcPr marL="76200" marR="76200" marT="76200" marB="76200"/>
                </a:tc>
                <a:tc>
                  <a:txBody>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Mumbai</a:t>
                      </a:r>
                      <a:endParaRPr/>
                    </a:p>
                  </a:txBody>
                  <a:tcPr marL="76200" marR="76200" marT="76200" marB="76200"/>
                </a:tc>
                <a:extLst>
                  <a:ext uri="{0D108BD9-81ED-4DB2-BD59-A6C34878D82A}">
                    <a16:rowId xmlns:a16="http://schemas.microsoft.com/office/drawing/2014/main" val="10002"/>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75" name="Google Shape;375;p4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76" name="Google Shape;376;p48"/>
          <p:cNvPicPr preferRelativeResize="0"/>
          <p:nvPr/>
        </p:nvPicPr>
        <p:blipFill rotWithShape="1">
          <a:blip r:embed="rId3">
            <a:alphaModFix/>
          </a:blip>
          <a:srcRect/>
          <a:stretch/>
        </p:blipFill>
        <p:spPr>
          <a:xfrm>
            <a:off x="539552" y="404664"/>
            <a:ext cx="7920880" cy="594686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Outer Join</a:t>
            </a:r>
            <a:endParaRPr/>
          </a:p>
        </p:txBody>
      </p:sp>
      <p:sp>
        <p:nvSpPr>
          <p:cNvPr id="382" name="Google Shape;382;p4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In Inner join rows that do not satisfy the join conditions are discarded. </a:t>
            </a:r>
            <a:endParaRPr/>
          </a:p>
          <a:p>
            <a:pPr marL="342900" lvl="0" indent="-342900" algn="l" rtl="0">
              <a:spcBef>
                <a:spcPts val="640"/>
              </a:spcBef>
              <a:spcAft>
                <a:spcPts val="0"/>
              </a:spcAft>
              <a:buClr>
                <a:schemeClr val="dk1"/>
              </a:buClr>
              <a:buSzPts val="3200"/>
              <a:buChar char="●"/>
            </a:pPr>
            <a:r>
              <a:rPr lang="en-US"/>
              <a:t>Outer join joins two tables although there is no match between two joining tables.</a:t>
            </a:r>
            <a:endParaRPr/>
          </a:p>
          <a:p>
            <a:pPr marL="342900" lvl="0" indent="-139700" algn="l" rtl="0">
              <a:spcBef>
                <a:spcPts val="640"/>
              </a:spcBef>
              <a:spcAft>
                <a:spcPts val="0"/>
              </a:spcAft>
              <a:buClr>
                <a:schemeClr val="dk1"/>
              </a:buClr>
              <a:buSzPts val="3200"/>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388" name="Google Shape;388;p5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389" name="Google Shape;389;p50"/>
          <p:cNvPicPr preferRelativeResize="0"/>
          <p:nvPr/>
        </p:nvPicPr>
        <p:blipFill rotWithShape="1">
          <a:blip r:embed="rId3">
            <a:alphaModFix/>
          </a:blip>
          <a:srcRect/>
          <a:stretch/>
        </p:blipFill>
        <p:spPr>
          <a:xfrm>
            <a:off x="395536" y="293379"/>
            <a:ext cx="8108792" cy="60879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Left Outer Join</a:t>
            </a:r>
            <a:endParaRPr/>
          </a:p>
        </p:txBody>
      </p:sp>
      <p:pic>
        <p:nvPicPr>
          <p:cNvPr id="395" name="Google Shape;395;p51"/>
          <p:cNvPicPr preferRelativeResize="0">
            <a:picLocks noGrp="1"/>
          </p:cNvPicPr>
          <p:nvPr>
            <p:ph type="body" idx="1"/>
          </p:nvPr>
        </p:nvPicPr>
        <p:blipFill rotWithShape="1">
          <a:blip r:embed="rId3">
            <a:alphaModFix/>
          </a:blip>
          <a:srcRect/>
          <a:stretch/>
        </p:blipFill>
        <p:spPr>
          <a:xfrm>
            <a:off x="395536" y="1484784"/>
            <a:ext cx="3755461" cy="1585097"/>
          </a:xfrm>
          <a:prstGeom prst="rect">
            <a:avLst/>
          </a:prstGeom>
          <a:noFill/>
          <a:ln>
            <a:noFill/>
          </a:ln>
        </p:spPr>
      </p:pic>
      <p:pic>
        <p:nvPicPr>
          <p:cNvPr id="396" name="Google Shape;396;p51"/>
          <p:cNvPicPr preferRelativeResize="0"/>
          <p:nvPr/>
        </p:nvPicPr>
        <p:blipFill rotWithShape="1">
          <a:blip r:embed="rId4">
            <a:alphaModFix/>
          </a:blip>
          <a:srcRect/>
          <a:stretch/>
        </p:blipFill>
        <p:spPr>
          <a:xfrm>
            <a:off x="4564335" y="1556792"/>
            <a:ext cx="4071937" cy="1609725"/>
          </a:xfrm>
          <a:prstGeom prst="rect">
            <a:avLst/>
          </a:prstGeom>
          <a:noFill/>
          <a:ln>
            <a:noFill/>
          </a:ln>
        </p:spPr>
      </p:pic>
      <p:graphicFrame>
        <p:nvGraphicFramePr>
          <p:cNvPr id="397" name="Google Shape;397;p51"/>
          <p:cNvGraphicFramePr/>
          <p:nvPr/>
        </p:nvGraphicFramePr>
        <p:xfrm>
          <a:off x="899592" y="3573016"/>
          <a:ext cx="6096000" cy="1483400"/>
        </p:xfrm>
        <a:graphic>
          <a:graphicData uri="http://schemas.openxmlformats.org/drawingml/2006/table">
            <a:tbl>
              <a:tblPr firstRow="1" bandRow="1">
                <a:noFill/>
                <a:tableStyleId>{AF2AA1ED-CDAB-4723-8D0D-E73FF953EF1F}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Eid</a:t>
                      </a:r>
                      <a:endParaRPr sz="1800"/>
                    </a:p>
                  </a:txBody>
                  <a:tcPr marL="91450" marR="91450" marT="45725" marB="45725"/>
                </a:tc>
                <a:tc>
                  <a:txBody>
                    <a:bodyPr/>
                    <a:lstStyle/>
                    <a:p>
                      <a:pPr marL="0" marR="0" lvl="0" indent="0" algn="l" rtl="0">
                        <a:spcBef>
                          <a:spcPts val="0"/>
                        </a:spcBef>
                        <a:spcAft>
                          <a:spcPts val="0"/>
                        </a:spcAft>
                        <a:buNone/>
                      </a:pPr>
                      <a:r>
                        <a:rPr lang="en-US" sz="1800"/>
                        <a:t>Ename</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Dname</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Rohan</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IT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Mohan</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HR</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Sohan</a:t>
                      </a:r>
                      <a:endParaRPr sz="1800"/>
                    </a:p>
                  </a:txBody>
                  <a:tcPr marL="91450" marR="91450" marT="45725" marB="45725"/>
                </a:tc>
                <a:tc>
                  <a:txBody>
                    <a:bodyPr/>
                    <a:lstStyle/>
                    <a:p>
                      <a:pPr marL="0" marR="0" lvl="0" indent="0" algn="l" rtl="0">
                        <a:spcBef>
                          <a:spcPts val="0"/>
                        </a:spcBef>
                        <a:spcAft>
                          <a:spcPts val="0"/>
                        </a:spcAft>
                        <a:buNone/>
                      </a:pPr>
                      <a:r>
                        <a:rPr lang="en-US" sz="1800"/>
                        <a:t>50</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b="1"/>
              <a:t>Selection (σ)</a:t>
            </a:r>
            <a:endParaRPr/>
          </a:p>
        </p:txBody>
      </p:sp>
      <p:sp>
        <p:nvSpPr>
          <p:cNvPr id="142" name="Google Shape;142;p1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Selection is used to select </a:t>
            </a:r>
            <a:r>
              <a:rPr lang="en-US">
                <a:solidFill>
                  <a:srgbClr val="FF0000"/>
                </a:solidFill>
              </a:rPr>
              <a:t>required tuples </a:t>
            </a:r>
            <a:r>
              <a:rPr lang="en-US"/>
              <a:t>of the relations.</a:t>
            </a:r>
            <a:endParaRPr/>
          </a:p>
        </p:txBody>
      </p:sp>
    </p:spTree>
    <p:extLst>
      <p:ext uri="{BB962C8B-B14F-4D97-AF65-F5344CB8AC3E}">
        <p14:creationId xmlns:p14="http://schemas.microsoft.com/office/powerpoint/2010/main" val="3954488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03" name="Google Shape;403;p5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In the right outer join, operation allows keeping all tuple in the right relation.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Right Outer Join</a:t>
            </a:r>
            <a:endParaRPr/>
          </a:p>
        </p:txBody>
      </p:sp>
      <p:pic>
        <p:nvPicPr>
          <p:cNvPr id="409" name="Google Shape;409;p53"/>
          <p:cNvPicPr preferRelativeResize="0">
            <a:picLocks noGrp="1"/>
          </p:cNvPicPr>
          <p:nvPr>
            <p:ph type="body" idx="1"/>
          </p:nvPr>
        </p:nvPicPr>
        <p:blipFill rotWithShape="1">
          <a:blip r:embed="rId3">
            <a:alphaModFix/>
          </a:blip>
          <a:srcRect/>
          <a:stretch/>
        </p:blipFill>
        <p:spPr>
          <a:xfrm>
            <a:off x="323528" y="1569105"/>
            <a:ext cx="3755461" cy="1585097"/>
          </a:xfrm>
          <a:prstGeom prst="rect">
            <a:avLst/>
          </a:prstGeom>
          <a:noFill/>
          <a:ln>
            <a:noFill/>
          </a:ln>
        </p:spPr>
      </p:pic>
      <p:pic>
        <p:nvPicPr>
          <p:cNvPr id="410" name="Google Shape;410;p53"/>
          <p:cNvPicPr preferRelativeResize="0"/>
          <p:nvPr/>
        </p:nvPicPr>
        <p:blipFill rotWithShape="1">
          <a:blip r:embed="rId4">
            <a:alphaModFix/>
          </a:blip>
          <a:srcRect/>
          <a:stretch/>
        </p:blipFill>
        <p:spPr>
          <a:xfrm>
            <a:off x="4564334" y="1556791"/>
            <a:ext cx="4071937" cy="1609725"/>
          </a:xfrm>
          <a:prstGeom prst="rect">
            <a:avLst/>
          </a:prstGeom>
          <a:noFill/>
          <a:ln>
            <a:noFill/>
          </a:ln>
        </p:spPr>
      </p:pic>
      <p:graphicFrame>
        <p:nvGraphicFramePr>
          <p:cNvPr id="411" name="Google Shape;411;p53"/>
          <p:cNvGraphicFramePr/>
          <p:nvPr/>
        </p:nvGraphicFramePr>
        <p:xfrm>
          <a:off x="1115616" y="4077072"/>
          <a:ext cx="6096000" cy="1483400"/>
        </p:xfrm>
        <a:graphic>
          <a:graphicData uri="http://schemas.openxmlformats.org/drawingml/2006/table">
            <a:tbl>
              <a:tblPr firstRow="1" bandRow="1">
                <a:noFill/>
                <a:tableStyleId>{AF2AA1ED-CDAB-4723-8D0D-E73FF953EF1F}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Eid</a:t>
                      </a:r>
                      <a:endParaRPr sz="1800"/>
                    </a:p>
                  </a:txBody>
                  <a:tcPr marL="91450" marR="91450" marT="45725" marB="45725"/>
                </a:tc>
                <a:tc>
                  <a:txBody>
                    <a:bodyPr/>
                    <a:lstStyle/>
                    <a:p>
                      <a:pPr marL="0" marR="0" lvl="0" indent="0" algn="l" rtl="0">
                        <a:spcBef>
                          <a:spcPts val="0"/>
                        </a:spcBef>
                        <a:spcAft>
                          <a:spcPts val="0"/>
                        </a:spcAft>
                        <a:buNone/>
                      </a:pPr>
                      <a:r>
                        <a:rPr lang="en-US" sz="1800"/>
                        <a:t>Ename</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Dname</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Rohan</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IT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Mohan</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HR</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40</a:t>
                      </a:r>
                      <a:endParaRPr sz="1800"/>
                    </a:p>
                  </a:txBody>
                  <a:tcPr marL="91450" marR="91450" marT="45725" marB="45725"/>
                </a:tc>
                <a:tc>
                  <a:txBody>
                    <a:bodyPr/>
                    <a:lstStyle/>
                    <a:p>
                      <a:pPr marL="0" marR="0" lvl="0" indent="0" algn="l" rtl="0">
                        <a:spcBef>
                          <a:spcPts val="0"/>
                        </a:spcBef>
                        <a:spcAft>
                          <a:spcPts val="0"/>
                        </a:spcAft>
                        <a:buNone/>
                      </a:pPr>
                      <a:r>
                        <a:rPr lang="en-US" sz="1800"/>
                        <a:t>TIS</a:t>
                      </a:r>
                      <a:endParaRPr/>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17" name="Google Shape;417;p5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In a full outer join, all tuples from both relations are included in the result irrespective of the matching condition.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a:t>Full Outer Join</a:t>
            </a:r>
            <a:endParaRPr/>
          </a:p>
        </p:txBody>
      </p:sp>
      <p:pic>
        <p:nvPicPr>
          <p:cNvPr id="423" name="Google Shape;423;p55"/>
          <p:cNvPicPr preferRelativeResize="0">
            <a:picLocks noGrp="1"/>
          </p:cNvPicPr>
          <p:nvPr>
            <p:ph type="body" idx="1"/>
          </p:nvPr>
        </p:nvPicPr>
        <p:blipFill rotWithShape="1">
          <a:blip r:embed="rId3">
            <a:alphaModFix/>
          </a:blip>
          <a:srcRect/>
          <a:stretch/>
        </p:blipFill>
        <p:spPr>
          <a:xfrm>
            <a:off x="251520" y="1581989"/>
            <a:ext cx="3755461" cy="1585097"/>
          </a:xfrm>
          <a:prstGeom prst="rect">
            <a:avLst/>
          </a:prstGeom>
          <a:noFill/>
          <a:ln>
            <a:noFill/>
          </a:ln>
        </p:spPr>
      </p:pic>
      <p:pic>
        <p:nvPicPr>
          <p:cNvPr id="424" name="Google Shape;424;p55"/>
          <p:cNvPicPr preferRelativeResize="0"/>
          <p:nvPr/>
        </p:nvPicPr>
        <p:blipFill rotWithShape="1">
          <a:blip r:embed="rId4">
            <a:alphaModFix/>
          </a:blip>
          <a:srcRect/>
          <a:stretch/>
        </p:blipFill>
        <p:spPr>
          <a:xfrm>
            <a:off x="4564334" y="1556791"/>
            <a:ext cx="4071937" cy="1609725"/>
          </a:xfrm>
          <a:prstGeom prst="rect">
            <a:avLst/>
          </a:prstGeom>
          <a:noFill/>
          <a:ln>
            <a:noFill/>
          </a:ln>
        </p:spPr>
      </p:pic>
      <p:graphicFrame>
        <p:nvGraphicFramePr>
          <p:cNvPr id="425" name="Google Shape;425;p55"/>
          <p:cNvGraphicFramePr/>
          <p:nvPr/>
        </p:nvGraphicFramePr>
        <p:xfrm>
          <a:off x="1187624" y="3789040"/>
          <a:ext cx="6096000" cy="1854250"/>
        </p:xfrm>
        <a:graphic>
          <a:graphicData uri="http://schemas.openxmlformats.org/drawingml/2006/table">
            <a:tbl>
              <a:tblPr firstRow="1" bandRow="1">
                <a:noFill/>
                <a:tableStyleId>{AF2AA1ED-CDAB-4723-8D0D-E73FF953EF1F}</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50">
                <a:tc>
                  <a:txBody>
                    <a:bodyPr/>
                    <a:lstStyle/>
                    <a:p>
                      <a:pPr marL="0" marR="0" lvl="0" indent="0" algn="l" rtl="0">
                        <a:spcBef>
                          <a:spcPts val="0"/>
                        </a:spcBef>
                        <a:spcAft>
                          <a:spcPts val="0"/>
                        </a:spcAft>
                        <a:buNone/>
                      </a:pPr>
                      <a:r>
                        <a:rPr lang="en-US" sz="1800"/>
                        <a:t>Eid</a:t>
                      </a:r>
                      <a:endParaRPr sz="1800"/>
                    </a:p>
                  </a:txBody>
                  <a:tcPr marL="91450" marR="91450" marT="45725" marB="45725"/>
                </a:tc>
                <a:tc>
                  <a:txBody>
                    <a:bodyPr/>
                    <a:lstStyle/>
                    <a:p>
                      <a:pPr marL="0" marR="0" lvl="0" indent="0" algn="l" rtl="0">
                        <a:spcBef>
                          <a:spcPts val="0"/>
                        </a:spcBef>
                        <a:spcAft>
                          <a:spcPts val="0"/>
                        </a:spcAft>
                        <a:buNone/>
                      </a:pPr>
                      <a:r>
                        <a:rPr lang="en-US" sz="1800"/>
                        <a:t>Ename</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Did</a:t>
                      </a:r>
                      <a:endParaRPr sz="1800"/>
                    </a:p>
                  </a:txBody>
                  <a:tcPr marL="91450" marR="91450" marT="45725" marB="45725"/>
                </a:tc>
                <a:tc>
                  <a:txBody>
                    <a:bodyPr/>
                    <a:lstStyle/>
                    <a:p>
                      <a:pPr marL="0" marR="0" lvl="0" indent="0" algn="l" rtl="0">
                        <a:spcBef>
                          <a:spcPts val="0"/>
                        </a:spcBef>
                        <a:spcAft>
                          <a:spcPts val="0"/>
                        </a:spcAft>
                        <a:buNone/>
                      </a:pPr>
                      <a:r>
                        <a:rPr lang="en-US" sz="1800"/>
                        <a:t>Dname</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1</a:t>
                      </a:r>
                      <a:endParaRPr sz="1800"/>
                    </a:p>
                  </a:txBody>
                  <a:tcPr marL="91450" marR="91450" marT="45725" marB="45725"/>
                </a:tc>
                <a:tc>
                  <a:txBody>
                    <a:bodyPr/>
                    <a:lstStyle/>
                    <a:p>
                      <a:pPr marL="0" marR="0" lvl="0" indent="0" algn="l" rtl="0">
                        <a:spcBef>
                          <a:spcPts val="0"/>
                        </a:spcBef>
                        <a:spcAft>
                          <a:spcPts val="0"/>
                        </a:spcAft>
                        <a:buNone/>
                      </a:pPr>
                      <a:r>
                        <a:rPr lang="en-US" sz="1800"/>
                        <a:t>Rohan</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10</a:t>
                      </a:r>
                      <a:endParaRPr sz="1800"/>
                    </a:p>
                  </a:txBody>
                  <a:tcPr marL="91450" marR="91450" marT="45725" marB="45725"/>
                </a:tc>
                <a:tc>
                  <a:txBody>
                    <a:bodyPr/>
                    <a:lstStyle/>
                    <a:p>
                      <a:pPr marL="0" marR="0" lvl="0" indent="0" algn="l" rtl="0">
                        <a:spcBef>
                          <a:spcPts val="0"/>
                        </a:spcBef>
                        <a:spcAft>
                          <a:spcPts val="0"/>
                        </a:spcAft>
                        <a:buNone/>
                      </a:pPr>
                      <a:r>
                        <a:rPr lang="en-US" sz="1800"/>
                        <a:t>IT</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2</a:t>
                      </a:r>
                      <a:endParaRPr sz="1800"/>
                    </a:p>
                  </a:txBody>
                  <a:tcPr marL="91450" marR="91450" marT="45725" marB="45725"/>
                </a:tc>
                <a:tc>
                  <a:txBody>
                    <a:bodyPr/>
                    <a:lstStyle/>
                    <a:p>
                      <a:pPr marL="0" marR="0" lvl="0" indent="0" algn="l" rtl="0">
                        <a:spcBef>
                          <a:spcPts val="0"/>
                        </a:spcBef>
                        <a:spcAft>
                          <a:spcPts val="0"/>
                        </a:spcAft>
                        <a:buNone/>
                      </a:pPr>
                      <a:r>
                        <a:rPr lang="en-US" sz="1800"/>
                        <a:t>Mohan</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30</a:t>
                      </a:r>
                      <a:endParaRPr sz="1800"/>
                    </a:p>
                  </a:txBody>
                  <a:tcPr marL="91450" marR="91450" marT="45725" marB="45725"/>
                </a:tc>
                <a:tc>
                  <a:txBody>
                    <a:bodyPr/>
                    <a:lstStyle/>
                    <a:p>
                      <a:pPr marL="0" marR="0" lvl="0" indent="0" algn="l" rtl="0">
                        <a:spcBef>
                          <a:spcPts val="0"/>
                        </a:spcBef>
                        <a:spcAft>
                          <a:spcPts val="0"/>
                        </a:spcAft>
                        <a:buNone/>
                      </a:pPr>
                      <a:r>
                        <a:rPr lang="en-US" sz="1800"/>
                        <a:t>HR</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3</a:t>
                      </a:r>
                      <a:endParaRPr sz="1800"/>
                    </a:p>
                  </a:txBody>
                  <a:tcPr marL="91450" marR="91450" marT="45725" marB="45725"/>
                </a:tc>
                <a:tc>
                  <a:txBody>
                    <a:bodyPr/>
                    <a:lstStyle/>
                    <a:p>
                      <a:pPr marL="0" marR="0" lvl="0" indent="0" algn="l" rtl="0">
                        <a:spcBef>
                          <a:spcPts val="0"/>
                        </a:spcBef>
                        <a:spcAft>
                          <a:spcPts val="0"/>
                        </a:spcAft>
                        <a:buNone/>
                      </a:pPr>
                      <a:r>
                        <a:rPr lang="en-US" sz="1800"/>
                        <a:t>Sohan</a:t>
                      </a:r>
                      <a:endParaRPr sz="1800"/>
                    </a:p>
                  </a:txBody>
                  <a:tcPr marL="91450" marR="91450" marT="45725" marB="45725"/>
                </a:tc>
                <a:tc>
                  <a:txBody>
                    <a:bodyPr/>
                    <a:lstStyle/>
                    <a:p>
                      <a:pPr marL="0" marR="0" lvl="0" indent="0" algn="l" rtl="0">
                        <a:spcBef>
                          <a:spcPts val="0"/>
                        </a:spcBef>
                        <a:spcAft>
                          <a:spcPts val="0"/>
                        </a:spcAft>
                        <a:buNone/>
                      </a:pPr>
                      <a:r>
                        <a:rPr lang="en-US" sz="1800"/>
                        <a:t>50</a:t>
                      </a:r>
                      <a:endParaRPr sz="1800"/>
                    </a:p>
                  </a:txBody>
                  <a:tcPr marL="91450" marR="91450" marT="45725" marB="45725"/>
                </a:tc>
                <a:tc>
                  <a:txBody>
                    <a:bodyPr/>
                    <a:lstStyle/>
                    <a:p>
                      <a:pPr marL="0" marR="0" lvl="0" indent="0" algn="l" rtl="0">
                        <a:spcBef>
                          <a:spcPts val="0"/>
                        </a:spcBef>
                        <a:spcAft>
                          <a:spcPts val="0"/>
                        </a:spcAft>
                        <a:buNone/>
                      </a:pPr>
                      <a:r>
                        <a:rPr lang="en-US" sz="1800"/>
                        <a:t>NULL </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NULL</a:t>
                      </a:r>
                      <a:endParaRPr sz="1800"/>
                    </a:p>
                  </a:txBody>
                  <a:tcPr marL="91450" marR="91450" marT="45725" marB="45725"/>
                </a:tc>
                <a:tc>
                  <a:txBody>
                    <a:bodyPr/>
                    <a:lstStyle/>
                    <a:p>
                      <a:pPr marL="0" marR="0" lvl="0" indent="0" algn="l" rtl="0">
                        <a:spcBef>
                          <a:spcPts val="0"/>
                        </a:spcBef>
                        <a:spcAft>
                          <a:spcPts val="0"/>
                        </a:spcAft>
                        <a:buNone/>
                      </a:pPr>
                      <a:r>
                        <a:rPr lang="en-US" sz="1800"/>
                        <a:t>40</a:t>
                      </a:r>
                      <a:endParaRPr sz="1800"/>
                    </a:p>
                  </a:txBody>
                  <a:tcPr marL="91450" marR="91450" marT="45725" marB="45725"/>
                </a:tc>
                <a:tc>
                  <a:txBody>
                    <a:bodyPr/>
                    <a:lstStyle/>
                    <a:p>
                      <a:pPr marL="0" marR="0" lvl="0" indent="0" algn="l" rtl="0">
                        <a:spcBef>
                          <a:spcPts val="0"/>
                        </a:spcBef>
                        <a:spcAft>
                          <a:spcPts val="0"/>
                        </a:spcAft>
                        <a:buNone/>
                      </a:pPr>
                      <a:r>
                        <a:rPr lang="en-US" sz="1800"/>
                        <a:t>TIS</a:t>
                      </a: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acce71a709_0_0"/>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32" name="Google Shape;432;g1acce71a709_0_0"/>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sz="1500">
              <a:solidFill>
                <a:schemeClr val="dk1"/>
              </a:solidFill>
              <a:latin typeface="Calibri"/>
              <a:ea typeface="Calibri"/>
              <a:cs typeface="Calibri"/>
              <a:sym typeface="Calibri"/>
            </a:endParaRPr>
          </a:p>
          <a:p>
            <a:pPr marL="457200" lvl="0" indent="-336550" algn="just" rtl="0">
              <a:spcBef>
                <a:spcPts val="36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The primary difference between an inner(Equi) and natural join is that inner joins have an explicit </a:t>
            </a:r>
            <a:r>
              <a:rPr lang="en-US" sz="1700">
                <a:solidFill>
                  <a:srgbClr val="FF0000"/>
                </a:solidFill>
                <a:latin typeface="Calibri"/>
                <a:ea typeface="Calibri"/>
                <a:cs typeface="Calibri"/>
                <a:sym typeface="Calibri"/>
              </a:rPr>
              <a:t>join condition</a:t>
            </a:r>
            <a:r>
              <a:rPr lang="en-US" sz="1700">
                <a:solidFill>
                  <a:schemeClr val="dk1"/>
                </a:solidFill>
                <a:latin typeface="Calibri"/>
                <a:ea typeface="Calibri"/>
                <a:cs typeface="Calibri"/>
                <a:sym typeface="Calibri"/>
              </a:rPr>
              <a:t>, </a:t>
            </a:r>
            <a:endParaRPr sz="1700">
              <a:solidFill>
                <a:schemeClr val="dk1"/>
              </a:solidFill>
              <a:latin typeface="Calibri"/>
              <a:ea typeface="Calibri"/>
              <a:cs typeface="Calibri"/>
              <a:sym typeface="Calibri"/>
            </a:endParaRPr>
          </a:p>
          <a:p>
            <a:pPr marL="457200" lvl="0" indent="-336550" algn="just"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whereas the natural join’s conditions are formed by matching all pairs of columns in the tables that have the same name and compatible data types, making natural joins equi-joins because join condition are equal between common columns. (If the data types are incompatible, Vertica returns an error.)</a:t>
            </a:r>
            <a:endParaRPr sz="1700">
              <a:solidFill>
                <a:schemeClr val="dk1"/>
              </a:solidFill>
              <a:latin typeface="Calibri"/>
              <a:ea typeface="Calibri"/>
              <a:cs typeface="Calibri"/>
              <a:sym typeface="Calibri"/>
            </a:endParaRPr>
          </a:p>
          <a:p>
            <a:pPr marL="457200" lvl="0" indent="-336550" algn="just" rtl="0">
              <a:spcBef>
                <a:spcPts val="0"/>
              </a:spcBef>
              <a:spcAft>
                <a:spcPts val="0"/>
              </a:spcAft>
              <a:buClr>
                <a:schemeClr val="dk1"/>
              </a:buClr>
              <a:buSzPts val="1700"/>
              <a:buFont typeface="Calibri"/>
              <a:buChar char="●"/>
            </a:pPr>
            <a:endParaRPr sz="17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1acce71a709_0_7"/>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39" name="Google Shape;439;g1acce71a709_0_7"/>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just" rtl="0">
              <a:lnSpc>
                <a:spcPct val="130000"/>
              </a:lnSpc>
              <a:spcBef>
                <a:spcPts val="800"/>
              </a:spcBef>
              <a:spcAft>
                <a:spcPts val="0"/>
              </a:spcAft>
              <a:buClr>
                <a:schemeClr val="dk1"/>
              </a:buClr>
              <a:buSzPts val="1100"/>
              <a:buFont typeface="Arial"/>
              <a:buNone/>
            </a:pPr>
            <a:r>
              <a:rPr lang="en-US" sz="2550">
                <a:solidFill>
                  <a:srgbClr val="4466C5"/>
                </a:solidFill>
                <a:highlight>
                  <a:srgbClr val="FCFCFC"/>
                </a:highlight>
              </a:rPr>
              <a:t>Inner Join</a:t>
            </a:r>
            <a:endParaRPr sz="2550">
              <a:solidFill>
                <a:srgbClr val="4466C5"/>
              </a:solidFill>
              <a:highlight>
                <a:srgbClr val="FCFCFC"/>
              </a:highlight>
            </a:endParaRPr>
          </a:p>
          <a:p>
            <a:pPr marL="457200" lvl="0" indent="-330200" algn="just" rtl="0">
              <a:spcBef>
                <a:spcPts val="800"/>
              </a:spcBef>
              <a:spcAft>
                <a:spcPts val="0"/>
              </a:spcAft>
              <a:buClr>
                <a:srgbClr val="161616"/>
              </a:buClr>
              <a:buSzPts val="1600"/>
              <a:buChar char="●"/>
            </a:pPr>
            <a:r>
              <a:rPr lang="en-US" sz="1600">
                <a:solidFill>
                  <a:srgbClr val="161616"/>
                </a:solidFill>
                <a:highlight>
                  <a:srgbClr val="FCFCFC"/>
                </a:highlight>
              </a:rPr>
              <a:t>This is the most used join in the SQL. this join returns only those</a:t>
            </a:r>
            <a:r>
              <a:rPr lang="en-US" sz="1600">
                <a:solidFill>
                  <a:srgbClr val="FF0000"/>
                </a:solidFill>
                <a:highlight>
                  <a:srgbClr val="FCFCFC"/>
                </a:highlight>
              </a:rPr>
              <a:t> records/rows that match/exist in both the database tables.</a:t>
            </a:r>
            <a:endParaRPr sz="1600">
              <a:solidFill>
                <a:srgbClr val="FF0000"/>
              </a:solidFill>
              <a:highlight>
                <a:srgbClr val="FCFCFC"/>
              </a:highlight>
            </a:endParaRPr>
          </a:p>
          <a:p>
            <a:pPr marL="457200" lvl="0" indent="0" algn="just" rtl="0">
              <a:spcBef>
                <a:spcPts val="0"/>
              </a:spcBef>
              <a:spcAft>
                <a:spcPts val="0"/>
              </a:spcAft>
              <a:buNone/>
            </a:pPr>
            <a:endParaRPr sz="1300">
              <a:solidFill>
                <a:srgbClr val="161616"/>
              </a:solidFill>
              <a:highlight>
                <a:srgbClr val="FCFCFC"/>
              </a:highlight>
            </a:endParaRPr>
          </a:p>
          <a:p>
            <a:pPr marL="0" lvl="0" indent="0" algn="l" rtl="0">
              <a:spcBef>
                <a:spcPts val="36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acce71a709_0_15"/>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46" name="Google Shape;446;g1acce71a709_0_15"/>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just" rtl="0">
              <a:lnSpc>
                <a:spcPct val="130000"/>
              </a:lnSpc>
              <a:spcBef>
                <a:spcPts val="800"/>
              </a:spcBef>
              <a:spcAft>
                <a:spcPts val="0"/>
              </a:spcAft>
              <a:buClr>
                <a:schemeClr val="dk1"/>
              </a:buClr>
              <a:buSzPts val="1100"/>
              <a:buFont typeface="Arial"/>
              <a:buNone/>
            </a:pPr>
            <a:r>
              <a:rPr lang="en-US" sz="2450">
                <a:solidFill>
                  <a:srgbClr val="4466C5"/>
                </a:solidFill>
                <a:highlight>
                  <a:srgbClr val="FCFCFC"/>
                </a:highlight>
              </a:rPr>
              <a:t>Equi Join</a:t>
            </a:r>
            <a:endParaRPr sz="2450">
              <a:solidFill>
                <a:srgbClr val="4466C5"/>
              </a:solidFill>
              <a:highlight>
                <a:srgbClr val="FCFCFC"/>
              </a:highlight>
            </a:endParaRPr>
          </a:p>
          <a:p>
            <a:pPr marL="457200" lvl="0" indent="-323850" algn="just" rtl="0">
              <a:spcBef>
                <a:spcPts val="800"/>
              </a:spcBef>
              <a:spcAft>
                <a:spcPts val="0"/>
              </a:spcAft>
              <a:buClr>
                <a:srgbClr val="161616"/>
              </a:buClr>
              <a:buSzPts val="1500"/>
              <a:buChar char="●"/>
            </a:pPr>
            <a:r>
              <a:rPr lang="en-US" sz="1500">
                <a:solidFill>
                  <a:srgbClr val="161616"/>
                </a:solidFill>
                <a:highlight>
                  <a:srgbClr val="FCFCFC"/>
                </a:highlight>
              </a:rPr>
              <a:t>Equi join is a special type of join in which we use only an </a:t>
            </a:r>
            <a:r>
              <a:rPr lang="en-US" sz="1500">
                <a:solidFill>
                  <a:srgbClr val="FF0000"/>
                </a:solidFill>
                <a:highlight>
                  <a:srgbClr val="FCFCFC"/>
                </a:highlight>
              </a:rPr>
              <a:t>equality operator</a:t>
            </a:r>
            <a:r>
              <a:rPr lang="en-US" sz="1500">
                <a:solidFill>
                  <a:srgbClr val="161616"/>
                </a:solidFill>
                <a:highlight>
                  <a:srgbClr val="FCFCFC"/>
                </a:highlight>
              </a:rPr>
              <a:t>. </a:t>
            </a:r>
            <a:endParaRPr sz="1500">
              <a:solidFill>
                <a:srgbClr val="161616"/>
              </a:solidFill>
              <a:highlight>
                <a:srgbClr val="FCFCFC"/>
              </a:highlight>
            </a:endParaRPr>
          </a:p>
          <a:p>
            <a:pPr marL="457200" lvl="0" indent="-323850" algn="just" rtl="0">
              <a:spcBef>
                <a:spcPts val="0"/>
              </a:spcBef>
              <a:spcAft>
                <a:spcPts val="0"/>
              </a:spcAft>
              <a:buClr>
                <a:srgbClr val="161616"/>
              </a:buClr>
              <a:buSzPts val="1500"/>
              <a:buChar char="●"/>
            </a:pPr>
            <a:r>
              <a:rPr lang="en-US" sz="1500">
                <a:solidFill>
                  <a:srgbClr val="161616"/>
                </a:solidFill>
                <a:highlight>
                  <a:srgbClr val="FCFCFC"/>
                </a:highlight>
              </a:rPr>
              <a:t>Hence, when you make a query for join using equality operator then that join query comes under Equi join.</a:t>
            </a:r>
            <a:endParaRPr sz="1500">
              <a:solidFill>
                <a:srgbClr val="161616"/>
              </a:solidFill>
              <a:highlight>
                <a:srgbClr val="FCFCFC"/>
              </a:highlight>
            </a:endParaRPr>
          </a:p>
          <a:p>
            <a:pPr marL="457200" lvl="0" indent="-323850" algn="just" rtl="0">
              <a:spcBef>
                <a:spcPts val="0"/>
              </a:spcBef>
              <a:spcAft>
                <a:spcPts val="0"/>
              </a:spcAft>
              <a:buClr>
                <a:srgbClr val="161616"/>
              </a:buClr>
              <a:buSzPts val="1500"/>
              <a:buChar char="●"/>
            </a:pPr>
            <a:r>
              <a:rPr lang="en-US" sz="1500">
                <a:solidFill>
                  <a:srgbClr val="161616"/>
                </a:solidFill>
                <a:highlight>
                  <a:srgbClr val="FCFCFC"/>
                </a:highlight>
              </a:rPr>
              <a:t>The equi join creates a JOIN for equality or matching of the single or multiple column values of the relative tables. </a:t>
            </a:r>
            <a:endParaRPr sz="1500">
              <a:solidFill>
                <a:srgbClr val="161616"/>
              </a:solidFill>
              <a:highlight>
                <a:srgbClr val="FCFCFC"/>
              </a:highlight>
            </a:endParaRPr>
          </a:p>
          <a:p>
            <a:pPr marL="457200" lvl="0" indent="-323850" algn="just" rtl="0">
              <a:spcBef>
                <a:spcPts val="0"/>
              </a:spcBef>
              <a:spcAft>
                <a:spcPts val="0"/>
              </a:spcAft>
              <a:buClr>
                <a:srgbClr val="161616"/>
              </a:buClr>
              <a:buSzPts val="1500"/>
              <a:buChar char="●"/>
            </a:pPr>
            <a:r>
              <a:rPr lang="en-US" sz="1500">
                <a:solidFill>
                  <a:srgbClr val="161616"/>
                </a:solidFill>
                <a:highlight>
                  <a:srgbClr val="FCFCFC"/>
                </a:highlight>
              </a:rPr>
              <a:t>Apart from that, the equi join also create the JOIN by using JOIN along with the ON clause and then providing the names of the columns with their relative tables to check equality using the equal operator.</a:t>
            </a:r>
            <a:endParaRPr sz="1500">
              <a:solidFill>
                <a:srgbClr val="161616"/>
              </a:solidFill>
              <a:highlight>
                <a:srgbClr val="FCFCFC"/>
              </a:highlight>
            </a:endParaRPr>
          </a:p>
          <a:p>
            <a:pPr marL="0" lvl="0" indent="0" algn="l" rtl="0">
              <a:spcBef>
                <a:spcPts val="36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1acce71a709_0_22"/>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53" name="Google Shape;453;g1acce71a709_0_22"/>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rmAutofit/>
          </a:bodyPr>
          <a:lstStyle/>
          <a:p>
            <a:pPr marL="0" lvl="0" indent="0" algn="just" rtl="0">
              <a:lnSpc>
                <a:spcPct val="130000"/>
              </a:lnSpc>
              <a:spcBef>
                <a:spcPts val="800"/>
              </a:spcBef>
              <a:spcAft>
                <a:spcPts val="0"/>
              </a:spcAft>
              <a:buClr>
                <a:schemeClr val="dk1"/>
              </a:buClr>
              <a:buSzPts val="1100"/>
              <a:buFont typeface="Arial"/>
              <a:buNone/>
            </a:pPr>
            <a:r>
              <a:rPr lang="en-US" sz="2250">
                <a:solidFill>
                  <a:srgbClr val="4466C5"/>
                </a:solidFill>
                <a:highlight>
                  <a:srgbClr val="FCFCFC"/>
                </a:highlight>
              </a:rPr>
              <a:t>Natural Join</a:t>
            </a:r>
            <a:endParaRPr sz="2250">
              <a:solidFill>
                <a:srgbClr val="4466C5"/>
              </a:solidFill>
              <a:highlight>
                <a:srgbClr val="FCFCFC"/>
              </a:highlight>
            </a:endParaRPr>
          </a:p>
          <a:p>
            <a:pPr marL="457200" lvl="0" indent="-311150" algn="just" rtl="0">
              <a:spcBef>
                <a:spcPts val="800"/>
              </a:spcBef>
              <a:spcAft>
                <a:spcPts val="0"/>
              </a:spcAft>
              <a:buClr>
                <a:srgbClr val="161616"/>
              </a:buClr>
              <a:buSzPts val="1300"/>
              <a:buChar char="●"/>
            </a:pPr>
            <a:r>
              <a:rPr lang="en-US" sz="1300">
                <a:solidFill>
                  <a:srgbClr val="161616"/>
                </a:solidFill>
                <a:highlight>
                  <a:srgbClr val="FCFCFC"/>
                </a:highlight>
              </a:rPr>
              <a:t>A natural join is a type of equi join which occurs implicitly by comparing all the same names columns in both tables.</a:t>
            </a:r>
            <a:endParaRPr sz="1300">
              <a:solidFill>
                <a:srgbClr val="161616"/>
              </a:solidFill>
              <a:highlight>
                <a:srgbClr val="FCFCFC"/>
              </a:highlight>
            </a:endParaRPr>
          </a:p>
          <a:p>
            <a:pPr marL="457200" lvl="0" indent="-311150" algn="just" rtl="0">
              <a:spcBef>
                <a:spcPts val="0"/>
              </a:spcBef>
              <a:spcAft>
                <a:spcPts val="0"/>
              </a:spcAft>
              <a:buClr>
                <a:srgbClr val="161616"/>
              </a:buClr>
              <a:buSzPts val="1300"/>
              <a:buChar char="●"/>
            </a:pPr>
            <a:r>
              <a:rPr lang="en-US" sz="1300">
                <a:solidFill>
                  <a:srgbClr val="161616"/>
                </a:solidFill>
                <a:highlight>
                  <a:srgbClr val="FCFCFC"/>
                </a:highlight>
              </a:rPr>
              <a:t> The join result has only one column for each pair of equally named columns.</a:t>
            </a:r>
            <a:endParaRPr sz="1300">
              <a:solidFill>
                <a:srgbClr val="161616"/>
              </a:solidFill>
              <a:highlight>
                <a:srgbClr val="FCFCFC"/>
              </a:highlight>
            </a:endParaRPr>
          </a:p>
          <a:p>
            <a:pPr marL="457200" lvl="0" indent="-311150" algn="just" rtl="0">
              <a:spcBef>
                <a:spcPts val="0"/>
              </a:spcBef>
              <a:spcAft>
                <a:spcPts val="0"/>
              </a:spcAft>
              <a:buClr>
                <a:srgbClr val="161616"/>
              </a:buClr>
              <a:buSzPts val="1300"/>
              <a:buChar char="●"/>
            </a:pPr>
            <a:r>
              <a:rPr lang="en-US" sz="1300">
                <a:solidFill>
                  <a:srgbClr val="161616"/>
                </a:solidFill>
                <a:highlight>
                  <a:srgbClr val="FCFCFC"/>
                </a:highlight>
              </a:rPr>
              <a:t>In other words, the Natural Join helps to join the two tables based on the same attribute name and the datatypes. </a:t>
            </a:r>
            <a:endParaRPr sz="1300">
              <a:solidFill>
                <a:srgbClr val="161616"/>
              </a:solidFill>
              <a:highlight>
                <a:srgbClr val="FCFCFC"/>
              </a:highlight>
            </a:endParaRPr>
          </a:p>
          <a:p>
            <a:pPr marL="457200" lvl="0" indent="-311150" algn="just" rtl="0">
              <a:spcBef>
                <a:spcPts val="0"/>
              </a:spcBef>
              <a:spcAft>
                <a:spcPts val="0"/>
              </a:spcAft>
              <a:buClr>
                <a:srgbClr val="161616"/>
              </a:buClr>
              <a:buSzPts val="1300"/>
              <a:buChar char="●"/>
            </a:pPr>
            <a:r>
              <a:rPr lang="en-US" sz="1300">
                <a:solidFill>
                  <a:srgbClr val="161616"/>
                </a:solidFill>
                <a:highlight>
                  <a:srgbClr val="FCFCFC"/>
                </a:highlight>
              </a:rPr>
              <a:t>The result of the JOIN table will contain all the attributes of both tables but keep only one copy of each common column accordingly.</a:t>
            </a:r>
            <a:endParaRPr sz="1300">
              <a:solidFill>
                <a:srgbClr val="161616"/>
              </a:solidFill>
              <a:highlight>
                <a:srgbClr val="FCFCFC"/>
              </a:highlight>
            </a:endParaRPr>
          </a:p>
          <a:p>
            <a:pPr marL="0" lvl="0" indent="0" algn="l" rtl="0">
              <a:spcBef>
                <a:spcPts val="36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459" name="Google Shape;459;p56"/>
          <p:cNvSpPr txBox="1">
            <a:spLocks noGrp="1"/>
          </p:cNvSpPr>
          <p:nvPr>
            <p:ph type="body" idx="1"/>
          </p:nvPr>
        </p:nvSpPr>
        <p:spPr>
          <a:xfrm>
            <a:off x="457200" y="2971800"/>
            <a:ext cx="8229600" cy="315436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6000"/>
              <a:buNone/>
            </a:pPr>
            <a:r>
              <a:rPr lang="en-US" sz="6000" dirty="0"/>
              <a:t>Thank you !</a:t>
            </a:r>
            <a:endParaRPr dirty="0"/>
          </a:p>
          <a:p>
            <a:pPr marL="0" lvl="0" indent="0" algn="ctr" rtl="0">
              <a:spcBef>
                <a:spcPts val="1200"/>
              </a:spcBef>
              <a:spcAft>
                <a:spcPts val="0"/>
              </a:spcAft>
              <a:buClr>
                <a:schemeClr val="dk1"/>
              </a:buClr>
              <a:buSzPts val="6000"/>
              <a:buNone/>
            </a:pPr>
            <a:endParaRPr sz="6000"/>
          </a:p>
        </p:txBody>
      </p:sp>
      <p:sp>
        <p:nvSpPr>
          <p:cNvPr id="460" name="Google Shape;460;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dirty="0"/>
              <a:t>58</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48" name="Google Shape;148;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49" name="Google Shape;149;p14"/>
          <p:cNvPicPr preferRelativeResize="0"/>
          <p:nvPr/>
        </p:nvPicPr>
        <p:blipFill rotWithShape="1">
          <a:blip r:embed="rId3">
            <a:alphaModFix/>
          </a:blip>
          <a:srcRect/>
          <a:stretch/>
        </p:blipFill>
        <p:spPr>
          <a:xfrm>
            <a:off x="683568" y="243132"/>
            <a:ext cx="7637673" cy="5720883"/>
          </a:xfrm>
          <a:prstGeom prst="rect">
            <a:avLst/>
          </a:prstGeom>
          <a:noFill/>
          <a:ln>
            <a:noFill/>
          </a:ln>
        </p:spPr>
      </p:pic>
    </p:spTree>
    <p:extLst>
      <p:ext uri="{BB962C8B-B14F-4D97-AF65-F5344CB8AC3E}">
        <p14:creationId xmlns:p14="http://schemas.microsoft.com/office/powerpoint/2010/main" val="926447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55" name="Google Shape;155;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56" name="Google Shape;156;p15"/>
          <p:cNvPicPr preferRelativeResize="0"/>
          <p:nvPr/>
        </p:nvPicPr>
        <p:blipFill rotWithShape="1">
          <a:blip r:embed="rId3">
            <a:alphaModFix/>
          </a:blip>
          <a:srcRect/>
          <a:stretch/>
        </p:blipFill>
        <p:spPr>
          <a:xfrm>
            <a:off x="683568" y="512676"/>
            <a:ext cx="7355532" cy="5516649"/>
          </a:xfrm>
          <a:prstGeom prst="rect">
            <a:avLst/>
          </a:prstGeom>
          <a:noFill/>
          <a:ln>
            <a:noFill/>
          </a:ln>
        </p:spPr>
      </p:pic>
    </p:spTree>
    <p:extLst>
      <p:ext uri="{BB962C8B-B14F-4D97-AF65-F5344CB8AC3E}">
        <p14:creationId xmlns:p14="http://schemas.microsoft.com/office/powerpoint/2010/main" val="788370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62" name="Google Shape;162;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63" name="Google Shape;163;p16"/>
          <p:cNvPicPr preferRelativeResize="0"/>
          <p:nvPr/>
        </p:nvPicPr>
        <p:blipFill rotWithShape="1">
          <a:blip r:embed="rId3">
            <a:alphaModFix/>
          </a:blip>
          <a:srcRect/>
          <a:stretch/>
        </p:blipFill>
        <p:spPr>
          <a:xfrm>
            <a:off x="755576" y="404664"/>
            <a:ext cx="7253791" cy="5440344"/>
          </a:xfrm>
          <a:prstGeom prst="rect">
            <a:avLst/>
          </a:prstGeom>
          <a:noFill/>
          <a:ln>
            <a:noFill/>
          </a:ln>
        </p:spPr>
      </p:pic>
    </p:spTree>
    <p:extLst>
      <p:ext uri="{BB962C8B-B14F-4D97-AF65-F5344CB8AC3E}">
        <p14:creationId xmlns:p14="http://schemas.microsoft.com/office/powerpoint/2010/main" val="248973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endParaRPr/>
          </a:p>
        </p:txBody>
      </p:sp>
      <p:sp>
        <p:nvSpPr>
          <p:cNvPr id="169" name="Google Shape;169;p17"/>
          <p:cNvSpPr txBox="1">
            <a:spLocks noGrp="1"/>
          </p:cNvSpPr>
          <p:nvPr>
            <p:ph type="body" idx="1"/>
          </p:nvPr>
        </p:nvSpPr>
        <p:spPr>
          <a:xfrm>
            <a:off x="457200" y="3429000"/>
            <a:ext cx="8229600" cy="26971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170" name="Google Shape;170;p17"/>
          <p:cNvPicPr preferRelativeResize="0"/>
          <p:nvPr/>
        </p:nvPicPr>
        <p:blipFill rotWithShape="1">
          <a:blip r:embed="rId3">
            <a:alphaModFix/>
          </a:blip>
          <a:srcRect/>
          <a:stretch/>
        </p:blipFill>
        <p:spPr>
          <a:xfrm>
            <a:off x="529495" y="2420888"/>
            <a:ext cx="8209948" cy="2736304"/>
          </a:xfrm>
          <a:prstGeom prst="rect">
            <a:avLst/>
          </a:prstGeom>
          <a:noFill/>
          <a:ln>
            <a:noFill/>
          </a:ln>
        </p:spPr>
      </p:pic>
    </p:spTree>
    <p:extLst>
      <p:ext uri="{BB962C8B-B14F-4D97-AF65-F5344CB8AC3E}">
        <p14:creationId xmlns:p14="http://schemas.microsoft.com/office/powerpoint/2010/main" val="41817674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934F78752E2AF4CBE8E4151E64EEE9E" ma:contentTypeVersion="3" ma:contentTypeDescription="Create a new document." ma:contentTypeScope="" ma:versionID="e52e521609901dcb6fce95b4de792776">
  <xsd:schema xmlns:xsd="http://www.w3.org/2001/XMLSchema" xmlns:xs="http://www.w3.org/2001/XMLSchema" xmlns:p="http://schemas.microsoft.com/office/2006/metadata/properties" xmlns:ns2="7ae9ba74-2e8e-405a-90a7-9869866399c3" targetNamespace="http://schemas.microsoft.com/office/2006/metadata/properties" ma:root="true" ma:fieldsID="5cb4d9adc67af70989837eb9b79e1180" ns2:_="">
    <xsd:import namespace="7ae9ba74-2e8e-405a-90a7-9869866399c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e9ba74-2e8e-405a-90a7-9869866399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070674-8D84-4690-ABAC-2022DD566893}"/>
</file>

<file path=customXml/itemProps2.xml><?xml version="1.0" encoding="utf-8"?>
<ds:datastoreItem xmlns:ds="http://schemas.openxmlformats.org/officeDocument/2006/customXml" ds:itemID="{1DC4F4A2-27AD-4A7B-9A25-5AD960D50819}"/>
</file>

<file path=customXml/itemProps3.xml><?xml version="1.0" encoding="utf-8"?>
<ds:datastoreItem xmlns:ds="http://schemas.openxmlformats.org/officeDocument/2006/customXml" ds:itemID="{34A971F0-E4CB-4231-B149-A7485DF19B45}"/>
</file>

<file path=docProps/app.xml><?xml version="1.0" encoding="utf-8"?>
<Properties xmlns="http://schemas.openxmlformats.org/officeDocument/2006/extended-properties" xmlns:vt="http://schemas.openxmlformats.org/officeDocument/2006/docPropsVTypes">
  <TotalTime>70</TotalTime>
  <Words>906</Words>
  <Application>Microsoft Office PowerPoint</Application>
  <PresentationFormat>On-screen Show (4:3)</PresentationFormat>
  <Paragraphs>250</Paragraphs>
  <Slides>58</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Times New Roman</vt:lpstr>
      <vt:lpstr>Times New Roman</vt:lpstr>
      <vt:lpstr>Verdana</vt:lpstr>
      <vt:lpstr>Simple Light</vt:lpstr>
      <vt:lpstr>    DBMS Relational Model and Relational Algebra         </vt:lpstr>
      <vt:lpstr>PowerPoint Presentation</vt:lpstr>
      <vt:lpstr>Relational Algebra</vt:lpstr>
      <vt:lpstr>PowerPoint Presentation</vt:lpstr>
      <vt:lpstr>Selection (σ)</vt:lpstr>
      <vt:lpstr>PowerPoint Presentation</vt:lpstr>
      <vt:lpstr>PowerPoint Presentation</vt:lpstr>
      <vt:lpstr>PowerPoint Presentation</vt:lpstr>
      <vt:lpstr>PowerPoint Presentation</vt:lpstr>
      <vt:lpstr>Projection (π)</vt:lpstr>
      <vt:lpstr>PowerPoint Presentation</vt:lpstr>
      <vt:lpstr>PowerPoint Presentation</vt:lpstr>
      <vt:lpstr>PowerPoint Presentation</vt:lpstr>
      <vt:lpstr>PowerPoint Presentation</vt:lpstr>
      <vt:lpstr>PowerPoint Presentation</vt:lpstr>
      <vt:lpstr>PowerPoint Presentation</vt:lpstr>
      <vt:lpstr>Rename (ρ) -&gt; (Rho ) </vt:lpstr>
      <vt:lpstr>PowerPoint Presentation</vt:lpstr>
      <vt:lpstr>Union (U)</vt:lpstr>
      <vt:lpstr>PowerPoint Presentation</vt:lpstr>
      <vt:lpstr>PowerPoint Presentation</vt:lpstr>
      <vt:lpstr>Intersection (Common) </vt:lpstr>
      <vt:lpstr>PowerPoint Presentation</vt:lpstr>
      <vt:lpstr>PowerPoint Presentation</vt:lpstr>
      <vt:lpstr>PowerPoint Presentation</vt:lpstr>
      <vt:lpstr>PowerPoint Presentation</vt:lpstr>
      <vt:lpstr>PowerPoint Presentation</vt:lpstr>
      <vt:lpstr>PowerPoint Presentation</vt:lpstr>
      <vt:lpstr>Cartesian Product</vt:lpstr>
      <vt:lpstr>PowerPoint Presentation</vt:lpstr>
      <vt:lpstr>Division</vt:lpstr>
      <vt:lpstr>PowerPoint Presentation</vt:lpstr>
      <vt:lpstr>PowerPoint Presentation</vt:lpstr>
      <vt:lpstr>PowerPoint Presentation</vt:lpstr>
      <vt:lpstr>PowerPoint Presentation</vt:lpstr>
      <vt:lpstr> </vt:lpstr>
      <vt:lpstr>PowerPoint Presentation</vt:lpstr>
      <vt:lpstr>Join</vt:lpstr>
      <vt:lpstr>Natural Join</vt:lpstr>
      <vt:lpstr>PowerPoint Presentation</vt:lpstr>
      <vt:lpstr>PowerPoint Presentation</vt:lpstr>
      <vt:lpstr>PowerPoint Presentation</vt:lpstr>
      <vt:lpstr>PowerPoint Presentation</vt:lpstr>
      <vt:lpstr>Equi join(Inner join) </vt:lpstr>
      <vt:lpstr>Equi Join</vt:lpstr>
      <vt:lpstr>PowerPoint Presentation</vt:lpstr>
      <vt:lpstr>Outer Join</vt:lpstr>
      <vt:lpstr>PowerPoint Presentation</vt:lpstr>
      <vt:lpstr>Left Outer Join</vt:lpstr>
      <vt:lpstr>PowerPoint Presentation</vt:lpstr>
      <vt:lpstr>Right Outer Join</vt:lpstr>
      <vt:lpstr>PowerPoint Presentation</vt:lpstr>
      <vt:lpstr>Full Outer Join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DBMS Relational Model and Relational Algebra         </dc:title>
  <dc:creator>admin</dc:creator>
  <cp:lastModifiedBy>Deepali Patil</cp:lastModifiedBy>
  <cp:revision>150</cp:revision>
  <dcterms:created xsi:type="dcterms:W3CDTF">2014-08-14T04:56:55Z</dcterms:created>
  <dcterms:modified xsi:type="dcterms:W3CDTF">2023-09-27T06:57:08Z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0x0101004934F78752E2AF4CBE8E4151E64EEE9E</vt:lpwstr>
  </property>
</Properties>
</file>